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3" r:id="rId2"/>
    <p:sldId id="332" r:id="rId3"/>
    <p:sldId id="315" r:id="rId4"/>
    <p:sldId id="314" r:id="rId5"/>
    <p:sldId id="260" r:id="rId6"/>
    <p:sldId id="283" r:id="rId7"/>
    <p:sldId id="317" r:id="rId8"/>
    <p:sldId id="333" r:id="rId9"/>
    <p:sldId id="318" r:id="rId10"/>
    <p:sldId id="320" r:id="rId11"/>
    <p:sldId id="321" r:id="rId12"/>
    <p:sldId id="322" r:id="rId13"/>
    <p:sldId id="284" r:id="rId14"/>
    <p:sldId id="327" r:id="rId15"/>
    <p:sldId id="323" r:id="rId16"/>
    <p:sldId id="324" r:id="rId17"/>
    <p:sldId id="325" r:id="rId18"/>
    <p:sldId id="326" r:id="rId19"/>
    <p:sldId id="285" r:id="rId20"/>
    <p:sldId id="286" r:id="rId21"/>
    <p:sldId id="287" r:id="rId22"/>
    <p:sldId id="329" r:id="rId23"/>
    <p:sldId id="330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996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20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Freeform 7" descr="Picture2"/>
          <p:cNvSpPr>
            <a:spLocks/>
          </p:cNvSpPr>
          <p:nvPr/>
        </p:nvSpPr>
        <p:spPr bwMode="gray">
          <a:xfrm>
            <a:off x="-14288" y="4292600"/>
            <a:ext cx="9164638" cy="2592388"/>
          </a:xfrm>
          <a:custGeom>
            <a:avLst/>
            <a:gdLst/>
            <a:ahLst/>
            <a:cxnLst>
              <a:cxn ang="0">
                <a:pos x="9" y="633"/>
              </a:cxn>
              <a:cxn ang="0">
                <a:pos x="1710" y="1182"/>
              </a:cxn>
              <a:cxn ang="0">
                <a:pos x="5773" y="0"/>
              </a:cxn>
              <a:cxn ang="0">
                <a:pos x="5773" y="1633"/>
              </a:cxn>
              <a:cxn ang="0">
                <a:pos x="0" y="1630"/>
              </a:cxn>
              <a:cxn ang="0">
                <a:pos x="9" y="633"/>
              </a:cxn>
            </a:cxnLst>
            <a:rect l="0" t="0" r="r" b="b"/>
            <a:pathLst>
              <a:path w="5773" h="1633">
                <a:moveTo>
                  <a:pt x="9" y="633"/>
                </a:moveTo>
                <a:cubicBezTo>
                  <a:pt x="27" y="588"/>
                  <a:pt x="695" y="1099"/>
                  <a:pt x="1710" y="1182"/>
                </a:cubicBezTo>
                <a:cubicBezTo>
                  <a:pt x="2725" y="1265"/>
                  <a:pt x="3871" y="1008"/>
                  <a:pt x="5773" y="0"/>
                </a:cubicBezTo>
                <a:lnTo>
                  <a:pt x="5773" y="1633"/>
                </a:lnTo>
                <a:lnTo>
                  <a:pt x="0" y="1630"/>
                </a:lnTo>
                <a:lnTo>
                  <a:pt x="9" y="633"/>
                </a:lnTo>
                <a:close/>
              </a:path>
            </a:pathLst>
          </a:cu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-14288" y="0"/>
            <a:ext cx="9172576" cy="6124575"/>
            <a:chOff x="-9" y="0"/>
            <a:chExt cx="5778" cy="3858"/>
          </a:xfrm>
        </p:grpSpPr>
        <p:sp>
          <p:nvSpPr>
            <p:cNvPr id="3081" name="Freeform 9" descr="Small grid"/>
            <p:cNvSpPr>
              <a:spLocks/>
            </p:cNvSpPr>
            <p:nvPr userDrawn="1"/>
          </p:nvSpPr>
          <p:spPr bwMode="white">
            <a:xfrm>
              <a:off x="0" y="0"/>
              <a:ext cx="5769" cy="3858"/>
            </a:xfrm>
            <a:custGeom>
              <a:avLst/>
              <a:gdLst/>
              <a:ahLst/>
              <a:cxnLst>
                <a:cxn ang="0">
                  <a:pos x="0" y="3026"/>
                </a:cxn>
                <a:cxn ang="0">
                  <a:pos x="1984" y="3803"/>
                </a:cxn>
                <a:cxn ang="0">
                  <a:pos x="5769" y="2377"/>
                </a:cxn>
                <a:cxn ang="0">
                  <a:pos x="5769" y="0"/>
                </a:cxn>
                <a:cxn ang="0">
                  <a:pos x="18" y="0"/>
                </a:cxn>
                <a:cxn ang="0">
                  <a:pos x="9" y="10"/>
                </a:cxn>
                <a:cxn ang="0">
                  <a:pos x="0" y="3026"/>
                </a:cxn>
              </a:cxnLst>
              <a:rect l="0" t="0" r="r" b="b"/>
              <a:pathLst>
                <a:path w="5769" h="3858">
                  <a:moveTo>
                    <a:pt x="0" y="3026"/>
                  </a:moveTo>
                  <a:cubicBezTo>
                    <a:pt x="70" y="3092"/>
                    <a:pt x="640" y="3748"/>
                    <a:pt x="1984" y="3803"/>
                  </a:cubicBezTo>
                  <a:cubicBezTo>
                    <a:pt x="3328" y="3858"/>
                    <a:pt x="5396" y="2688"/>
                    <a:pt x="5769" y="2377"/>
                  </a:cubicBezTo>
                  <a:lnTo>
                    <a:pt x="5769" y="0"/>
                  </a:lnTo>
                  <a:lnTo>
                    <a:pt x="18" y="0"/>
                  </a:lnTo>
                  <a:lnTo>
                    <a:pt x="9" y="10"/>
                  </a:lnTo>
                  <a:lnTo>
                    <a:pt x="0" y="3026"/>
                  </a:lnTo>
                  <a:close/>
                </a:path>
              </a:pathLst>
            </a:custGeom>
            <a:pattFill prst="smGrid">
              <a:fgClr>
                <a:schemeClr val="bg1"/>
              </a:fgClr>
              <a:bgClr>
                <a:srgbClr val="003D7B"/>
              </a:bgClr>
            </a:patt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white">
            <a:xfrm>
              <a:off x="-9" y="0"/>
              <a:ext cx="5769" cy="3858"/>
            </a:xfrm>
            <a:custGeom>
              <a:avLst/>
              <a:gdLst/>
              <a:ahLst/>
              <a:cxnLst>
                <a:cxn ang="0">
                  <a:pos x="0" y="3026"/>
                </a:cxn>
                <a:cxn ang="0">
                  <a:pos x="1984" y="3803"/>
                </a:cxn>
                <a:cxn ang="0">
                  <a:pos x="5769" y="2377"/>
                </a:cxn>
                <a:cxn ang="0">
                  <a:pos x="5769" y="0"/>
                </a:cxn>
                <a:cxn ang="0">
                  <a:pos x="18" y="0"/>
                </a:cxn>
                <a:cxn ang="0">
                  <a:pos x="9" y="10"/>
                </a:cxn>
                <a:cxn ang="0">
                  <a:pos x="0" y="3026"/>
                </a:cxn>
              </a:cxnLst>
              <a:rect l="0" t="0" r="r" b="b"/>
              <a:pathLst>
                <a:path w="5769" h="3858">
                  <a:moveTo>
                    <a:pt x="0" y="3026"/>
                  </a:moveTo>
                  <a:cubicBezTo>
                    <a:pt x="70" y="3092"/>
                    <a:pt x="640" y="3748"/>
                    <a:pt x="1984" y="3803"/>
                  </a:cubicBezTo>
                  <a:cubicBezTo>
                    <a:pt x="3328" y="3858"/>
                    <a:pt x="5396" y="2688"/>
                    <a:pt x="5769" y="2377"/>
                  </a:cubicBezTo>
                  <a:lnTo>
                    <a:pt x="5769" y="0"/>
                  </a:lnTo>
                  <a:lnTo>
                    <a:pt x="18" y="0"/>
                  </a:lnTo>
                  <a:lnTo>
                    <a:pt x="9" y="10"/>
                  </a:lnTo>
                  <a:lnTo>
                    <a:pt x="0" y="302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  <a:alpha val="44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effectLst>
            <a:outerShdw dist="53882" dir="2700000" algn="ctr" rotWithShape="0">
              <a:srgbClr val="000000"/>
            </a:outerShdw>
          </a:effectLst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8862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8026D10-F903-4F37-A1AB-8DF2ADDEEDAC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83" name="Group 11"/>
          <p:cNvGrpSpPr>
            <a:grpSpLocks/>
          </p:cNvGrpSpPr>
          <p:nvPr/>
        </p:nvGrpSpPr>
        <p:grpSpPr bwMode="auto">
          <a:xfrm>
            <a:off x="304800" y="387350"/>
            <a:ext cx="2076450" cy="1143000"/>
            <a:chOff x="144" y="244"/>
            <a:chExt cx="1308" cy="720"/>
          </a:xfrm>
        </p:grpSpPr>
        <p:sp>
          <p:nvSpPr>
            <p:cNvPr id="3084" name="Oval 12"/>
            <p:cNvSpPr>
              <a:spLocks noChangeArrowheads="1"/>
            </p:cNvSpPr>
            <p:nvPr/>
          </p:nvSpPr>
          <p:spPr bwMode="ltGray">
            <a:xfrm rot="-931870">
              <a:off x="144" y="244"/>
              <a:ext cx="1308" cy="72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45490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085" name="Oval 13"/>
            <p:cNvSpPr>
              <a:spLocks noChangeArrowheads="1"/>
            </p:cNvSpPr>
            <p:nvPr/>
          </p:nvSpPr>
          <p:spPr bwMode="ltGray">
            <a:xfrm rot="-931870">
              <a:off x="204" y="299"/>
              <a:ext cx="1161" cy="602"/>
            </a:xfrm>
            <a:prstGeom prst="ellipse">
              <a:avLst/>
            </a:prstGeom>
            <a:gradFill rotWithShape="1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086" name="Text Box 14"/>
          <p:cNvSpPr txBox="1">
            <a:spLocks noChangeArrowheads="1"/>
          </p:cNvSpPr>
          <p:nvPr/>
        </p:nvSpPr>
        <p:spPr bwMode="gray">
          <a:xfrm>
            <a:off x="533400" y="636588"/>
            <a:ext cx="14652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60-499</a:t>
            </a:r>
          </a:p>
          <a:p>
            <a:pPr algn="ctr"/>
            <a:r>
              <a:rPr lang="en-US" sz="1000" b="1"/>
              <a:t>Project Management:</a:t>
            </a:r>
          </a:p>
          <a:p>
            <a:pPr algn="ctr"/>
            <a:r>
              <a:rPr lang="en-US" sz="1000" b="1"/>
              <a:t>Techniques &amp; Tools</a:t>
            </a:r>
            <a:endParaRPr lang="en-US" b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73F9B-F906-4E48-87C0-167C2C00FD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CF995-5C03-4AD2-9CC6-EDF95C4F65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B0A49D27-35D7-4821-950F-7091E13806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2402D5-87AE-4904-91CD-F41EBA5897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FD45C-750B-4E35-89E1-37D4A86B30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1868D-6D53-4066-88B3-B362BD5911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E773D8-08AE-45FF-B1B0-1A7804AF07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E4B15-BD6E-4630-8746-20E8E6E3D1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CA17D-F131-44F6-9112-10DCD0CFB5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38B731-39D0-46AB-A6DE-86B9B8913E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DD7192-CCED-4BD8-816A-D852FCBF0A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-15875" y="-15875"/>
            <a:ext cx="9185275" cy="6410325"/>
            <a:chOff x="-9" y="-9"/>
            <a:chExt cx="5778" cy="4038"/>
          </a:xfrm>
        </p:grpSpPr>
        <p:sp>
          <p:nvSpPr>
            <p:cNvPr id="1032" name="Freeform 8" descr="Small grid"/>
            <p:cNvSpPr>
              <a:spLocks/>
            </p:cNvSpPr>
            <p:nvPr userDrawn="1"/>
          </p:nvSpPr>
          <p:spPr bwMode="white">
            <a:xfrm>
              <a:off x="-9" y="-9"/>
              <a:ext cx="5769" cy="4029"/>
            </a:xfrm>
            <a:custGeom>
              <a:avLst/>
              <a:gdLst/>
              <a:ahLst/>
              <a:cxnLst>
                <a:cxn ang="0">
                  <a:pos x="0" y="3392"/>
                </a:cxn>
                <a:cxn ang="0">
                  <a:pos x="1978" y="3972"/>
                </a:cxn>
                <a:cxn ang="0">
                  <a:pos x="5769" y="2953"/>
                </a:cxn>
                <a:cxn ang="0">
                  <a:pos x="5769" y="0"/>
                </a:cxn>
                <a:cxn ang="0">
                  <a:pos x="9" y="9"/>
                </a:cxn>
                <a:cxn ang="0">
                  <a:pos x="15" y="19"/>
                </a:cxn>
                <a:cxn ang="0">
                  <a:pos x="0" y="3392"/>
                </a:cxn>
              </a:cxnLst>
              <a:rect l="0" t="0" r="r" b="b"/>
              <a:pathLst>
                <a:path w="5769" h="4029">
                  <a:moveTo>
                    <a:pt x="0" y="3392"/>
                  </a:moveTo>
                  <a:cubicBezTo>
                    <a:pt x="70" y="3461"/>
                    <a:pt x="642" y="3914"/>
                    <a:pt x="1978" y="3972"/>
                  </a:cubicBezTo>
                  <a:cubicBezTo>
                    <a:pt x="3313" y="4029"/>
                    <a:pt x="5398" y="3277"/>
                    <a:pt x="5769" y="2953"/>
                  </a:cubicBezTo>
                  <a:lnTo>
                    <a:pt x="5769" y="0"/>
                  </a:lnTo>
                  <a:lnTo>
                    <a:pt x="9" y="9"/>
                  </a:lnTo>
                  <a:lnTo>
                    <a:pt x="15" y="19"/>
                  </a:lnTo>
                  <a:lnTo>
                    <a:pt x="0" y="3392"/>
                  </a:lnTo>
                  <a:close/>
                </a:path>
              </a:pathLst>
            </a:custGeom>
            <a:pattFill prst="smGrid">
              <a:fgClr>
                <a:schemeClr val="bg1"/>
              </a:fgClr>
              <a:bgClr>
                <a:srgbClr val="003D7B"/>
              </a:bgClr>
            </a:patt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033" name="Freeform 9"/>
            <p:cNvSpPr>
              <a:spLocks/>
            </p:cNvSpPr>
            <p:nvPr userDrawn="1"/>
          </p:nvSpPr>
          <p:spPr bwMode="white">
            <a:xfrm>
              <a:off x="0" y="0"/>
              <a:ext cx="5769" cy="4029"/>
            </a:xfrm>
            <a:custGeom>
              <a:avLst/>
              <a:gdLst/>
              <a:ahLst/>
              <a:cxnLst>
                <a:cxn ang="0">
                  <a:pos x="0" y="3392"/>
                </a:cxn>
                <a:cxn ang="0">
                  <a:pos x="1978" y="3972"/>
                </a:cxn>
                <a:cxn ang="0">
                  <a:pos x="5769" y="2953"/>
                </a:cxn>
                <a:cxn ang="0">
                  <a:pos x="5769" y="0"/>
                </a:cxn>
                <a:cxn ang="0">
                  <a:pos x="9" y="9"/>
                </a:cxn>
                <a:cxn ang="0">
                  <a:pos x="15" y="19"/>
                </a:cxn>
                <a:cxn ang="0">
                  <a:pos x="0" y="3392"/>
                </a:cxn>
              </a:cxnLst>
              <a:rect l="0" t="0" r="r" b="b"/>
              <a:pathLst>
                <a:path w="5769" h="4029">
                  <a:moveTo>
                    <a:pt x="0" y="3392"/>
                  </a:moveTo>
                  <a:cubicBezTo>
                    <a:pt x="70" y="3461"/>
                    <a:pt x="642" y="3914"/>
                    <a:pt x="1978" y="3972"/>
                  </a:cubicBezTo>
                  <a:cubicBezTo>
                    <a:pt x="3313" y="4029"/>
                    <a:pt x="5398" y="3277"/>
                    <a:pt x="5769" y="2953"/>
                  </a:cubicBezTo>
                  <a:lnTo>
                    <a:pt x="5769" y="0"/>
                  </a:lnTo>
                  <a:lnTo>
                    <a:pt x="9" y="9"/>
                  </a:lnTo>
                  <a:lnTo>
                    <a:pt x="15" y="19"/>
                  </a:lnTo>
                  <a:lnTo>
                    <a:pt x="0" y="339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  <a:alpha val="46001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034" name="Freeform 10"/>
          <p:cNvSpPr>
            <a:spLocks/>
          </p:cNvSpPr>
          <p:nvPr/>
        </p:nvSpPr>
        <p:spPr bwMode="gray">
          <a:xfrm>
            <a:off x="-15875" y="5281613"/>
            <a:ext cx="9169400" cy="1601787"/>
          </a:xfrm>
          <a:custGeom>
            <a:avLst/>
            <a:gdLst/>
            <a:ahLst/>
            <a:cxnLst>
              <a:cxn ang="0">
                <a:pos x="9" y="426"/>
              </a:cxn>
              <a:cxn ang="0">
                <a:pos x="1774" y="710"/>
              </a:cxn>
              <a:cxn ang="0">
                <a:pos x="5778" y="0"/>
              </a:cxn>
              <a:cxn ang="0">
                <a:pos x="5773" y="1009"/>
              </a:cxn>
              <a:cxn ang="0">
                <a:pos x="0" y="1007"/>
              </a:cxn>
              <a:cxn ang="0">
                <a:pos x="9" y="426"/>
              </a:cxn>
            </a:cxnLst>
            <a:rect l="0" t="0" r="r" b="b"/>
            <a:pathLst>
              <a:path w="5778" h="1009">
                <a:moveTo>
                  <a:pt x="9" y="426"/>
                </a:moveTo>
                <a:cubicBezTo>
                  <a:pt x="27" y="400"/>
                  <a:pt x="759" y="661"/>
                  <a:pt x="1774" y="710"/>
                </a:cubicBezTo>
                <a:cubicBezTo>
                  <a:pt x="2789" y="758"/>
                  <a:pt x="4178" y="622"/>
                  <a:pt x="5778" y="0"/>
                </a:cubicBezTo>
                <a:lnTo>
                  <a:pt x="5773" y="1009"/>
                </a:lnTo>
                <a:lnTo>
                  <a:pt x="0" y="1007"/>
                </a:lnTo>
                <a:lnTo>
                  <a:pt x="9" y="42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hlink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5791" dir="3378596" algn="ctr" rotWithShape="0">
              <a:srgbClr val="000000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457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FBAC49D-693F-4DA5-9D4D-E9AC7695F5B8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 i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229600" cy="1249362"/>
          </a:xfrm>
        </p:spPr>
        <p:txBody>
          <a:bodyPr/>
          <a:lstStyle/>
          <a:p>
            <a:r>
              <a:rPr lang="en-US" dirty="0" smtClean="0"/>
              <a:t>Project Management : Techniques and Tools (60-499)</a:t>
            </a:r>
            <a:endParaRPr 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71800"/>
            <a:ext cx="8229600" cy="18288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Fall </a:t>
            </a:r>
            <a:r>
              <a:rPr lang="en-US" dirty="0" smtClean="0"/>
              <a:t>2014 / Winter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Scope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The project’s scope defines its boundaries</a:t>
            </a:r>
          </a:p>
          <a:p>
            <a:pPr lvl="1"/>
            <a:r>
              <a:rPr lang="en-US" dirty="0" smtClean="0"/>
              <a:t>Closely related to the </a:t>
            </a:r>
            <a:r>
              <a:rPr lang="en-US" i="1" dirty="0" smtClean="0"/>
              <a:t>Requirements </a:t>
            </a:r>
          </a:p>
          <a:p>
            <a:pPr lvl="1"/>
            <a:r>
              <a:rPr lang="en-US" sz="2800" dirty="0" smtClean="0"/>
              <a:t>PM may work </a:t>
            </a:r>
            <a:r>
              <a:rPr lang="en-US" sz="2800" dirty="0"/>
              <a:t>with customers to decide which requirements are necessary, and which are </a:t>
            </a:r>
            <a:r>
              <a:rPr lang="en-US" sz="2800" dirty="0" smtClean="0"/>
              <a:t>not</a:t>
            </a:r>
          </a:p>
          <a:p>
            <a:pPr lvl="1"/>
            <a:r>
              <a:rPr lang="en-US" sz="2800" dirty="0" smtClean="0"/>
              <a:t>Determine </a:t>
            </a:r>
            <a:r>
              <a:rPr lang="en-US" sz="2800" dirty="0"/>
              <a:t>whether or not a feature request (change) is appropriate later</a:t>
            </a:r>
          </a:p>
          <a:p>
            <a:endParaRPr lang="en-US" sz="2800" dirty="0"/>
          </a:p>
          <a:p>
            <a:r>
              <a:rPr lang="en-US" sz="2800" dirty="0"/>
              <a:t>Thus, scope deals with both requirements </a:t>
            </a:r>
            <a:r>
              <a:rPr lang="en-US" sz="2400" dirty="0"/>
              <a:t>and changes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Risks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Risks are things that could cause the project to:</a:t>
            </a:r>
          </a:p>
          <a:p>
            <a:pPr lvl="1"/>
            <a:r>
              <a:rPr lang="en-US" dirty="0"/>
              <a:t>Fail</a:t>
            </a:r>
          </a:p>
          <a:p>
            <a:pPr lvl="1"/>
            <a:r>
              <a:rPr lang="en-US" dirty="0"/>
              <a:t>Be delayed</a:t>
            </a:r>
          </a:p>
          <a:p>
            <a:pPr lvl="1"/>
            <a:r>
              <a:rPr lang="en-US" dirty="0"/>
              <a:t>Require additional budget</a:t>
            </a:r>
          </a:p>
          <a:p>
            <a:pPr lvl="1"/>
            <a:r>
              <a:rPr lang="en-US" dirty="0"/>
              <a:t>Require additional personnel</a:t>
            </a:r>
          </a:p>
          <a:p>
            <a:endParaRPr lang="en-US" sz="2800" dirty="0"/>
          </a:p>
          <a:p>
            <a:r>
              <a:rPr lang="en-US" sz="2800" dirty="0"/>
              <a:t>A project manager should identify:</a:t>
            </a:r>
          </a:p>
          <a:p>
            <a:pPr lvl="1"/>
            <a:r>
              <a:rPr lang="en-US" u="sng" dirty="0">
                <a:solidFill>
                  <a:srgbClr val="FF0000"/>
                </a:solidFill>
              </a:rPr>
              <a:t>Impact</a:t>
            </a:r>
            <a:r>
              <a:rPr lang="en-US" dirty="0"/>
              <a:t>: What is the expected negative impact should it occur?</a:t>
            </a:r>
          </a:p>
          <a:p>
            <a:pPr lvl="1"/>
            <a:r>
              <a:rPr lang="en-US" u="sng" dirty="0">
                <a:solidFill>
                  <a:srgbClr val="FF0000"/>
                </a:solidFill>
              </a:rPr>
              <a:t>Probability</a:t>
            </a:r>
            <a:r>
              <a:rPr lang="en-US" dirty="0"/>
              <a:t>:  How likely is it to occur?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Risk Document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The risk document:</a:t>
            </a:r>
          </a:p>
          <a:p>
            <a:pPr lvl="1"/>
            <a:r>
              <a:rPr lang="en-US" dirty="0"/>
              <a:t>Identifies and describes risks</a:t>
            </a:r>
          </a:p>
          <a:p>
            <a:pPr lvl="1"/>
            <a:r>
              <a:rPr lang="en-US" dirty="0"/>
              <a:t>Describes what conditions make it happen</a:t>
            </a:r>
          </a:p>
          <a:p>
            <a:pPr lvl="1"/>
            <a:r>
              <a:rPr lang="en-US" dirty="0"/>
              <a:t>Describes the probability of it happening</a:t>
            </a:r>
          </a:p>
          <a:p>
            <a:pPr lvl="1"/>
            <a:r>
              <a:rPr lang="en-US" dirty="0"/>
              <a:t>Describes the impact of it happening</a:t>
            </a:r>
          </a:p>
          <a:p>
            <a:pPr lvl="1"/>
            <a:r>
              <a:rPr lang="en-US" dirty="0"/>
              <a:t>Describes a plan for how to (try to) avoid it happening</a:t>
            </a:r>
          </a:p>
          <a:p>
            <a:pPr lvl="1"/>
            <a:r>
              <a:rPr lang="en-US" dirty="0"/>
              <a:t>Describes a plan for what to do if it happens</a:t>
            </a:r>
          </a:p>
          <a:p>
            <a:pPr lvl="2"/>
            <a:r>
              <a:rPr lang="en-US" sz="2800" dirty="0"/>
              <a:t>This is only done if the probability and/or impact necessitate such a 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Planning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We know what we </a:t>
            </a:r>
            <a:r>
              <a:rPr lang="en-US" sz="2400" dirty="0" smtClean="0"/>
              <a:t>want and the associated risks</a:t>
            </a:r>
            <a:endParaRPr lang="en-US" sz="2400" dirty="0"/>
          </a:p>
          <a:p>
            <a:r>
              <a:rPr lang="en-US" sz="2400" dirty="0"/>
              <a:t>Now, we figure out how to do the work required</a:t>
            </a:r>
          </a:p>
          <a:p>
            <a:r>
              <a:rPr lang="en-US" sz="2400" dirty="0"/>
              <a:t>We do this by:</a:t>
            </a:r>
          </a:p>
          <a:p>
            <a:pPr lvl="1"/>
            <a:r>
              <a:rPr lang="en-US" sz="2000" dirty="0"/>
              <a:t>Performing architecture &amp; design</a:t>
            </a:r>
          </a:p>
          <a:p>
            <a:pPr lvl="1"/>
            <a:r>
              <a:rPr lang="en-US" sz="2000" dirty="0"/>
              <a:t>Identifying activities: work breakdown structure (WBS)</a:t>
            </a:r>
          </a:p>
          <a:p>
            <a:pPr lvl="1"/>
            <a:r>
              <a:rPr lang="en-US" sz="2000" dirty="0"/>
              <a:t>Identifying dependencies between activities</a:t>
            </a:r>
          </a:p>
          <a:p>
            <a:pPr lvl="1"/>
            <a:r>
              <a:rPr lang="en-US" sz="2000" dirty="0"/>
              <a:t>Estimating activity duration</a:t>
            </a:r>
          </a:p>
          <a:p>
            <a:pPr lvl="1"/>
            <a:r>
              <a:rPr lang="en-US" sz="2000" dirty="0"/>
              <a:t>Estimating activity resource requirements</a:t>
            </a:r>
          </a:p>
          <a:p>
            <a:pPr lvl="1"/>
            <a:r>
              <a:rPr lang="en-US" sz="2000" dirty="0"/>
              <a:t>Scheduling activities (start date, duration)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Architecture &amp; Design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Architecture:  Refers </a:t>
            </a:r>
            <a:r>
              <a:rPr lang="en-US" sz="2400" dirty="0"/>
              <a:t>to the </a:t>
            </a:r>
            <a:r>
              <a:rPr lang="en-US" sz="2400" i="1" u="sng" dirty="0">
                <a:solidFill>
                  <a:srgbClr val="FFC000"/>
                </a:solidFill>
              </a:rPr>
              <a:t>overall structure </a:t>
            </a:r>
            <a:r>
              <a:rPr lang="en-US" sz="2400" dirty="0"/>
              <a:t>of the </a:t>
            </a:r>
            <a:r>
              <a:rPr lang="en-US" sz="2400" dirty="0" smtClean="0"/>
              <a:t>application -  defines </a:t>
            </a:r>
            <a:r>
              <a:rPr lang="en-US" sz="2400" dirty="0"/>
              <a:t>the modules</a:t>
            </a:r>
          </a:p>
          <a:p>
            <a:pPr lvl="1"/>
            <a:r>
              <a:rPr lang="en-US" sz="2400" dirty="0"/>
              <a:t>Each module has a set of common responsibilities</a:t>
            </a:r>
          </a:p>
          <a:p>
            <a:endParaRPr lang="en-US" sz="2400" dirty="0" smtClean="0"/>
          </a:p>
          <a:p>
            <a:r>
              <a:rPr lang="en-US" sz="2400" dirty="0" smtClean="0"/>
              <a:t>Design: Refers </a:t>
            </a:r>
            <a:r>
              <a:rPr lang="en-US" sz="2400" dirty="0"/>
              <a:t>to the structure of the module itself</a:t>
            </a:r>
          </a:p>
          <a:p>
            <a:pPr lvl="1"/>
            <a:r>
              <a:rPr lang="en-US" sz="2400" dirty="0" smtClean="0"/>
              <a:t>Can involve </a:t>
            </a:r>
            <a:r>
              <a:rPr lang="en-US" sz="2400" dirty="0"/>
              <a:t>creating classes (in OOD) and assigning responsibilities (functions or data) to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Activities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An activity is something a participant may undertake</a:t>
            </a:r>
          </a:p>
          <a:p>
            <a:pPr lvl="1"/>
            <a:r>
              <a:rPr lang="en-US" sz="2400" dirty="0"/>
              <a:t>This could be:</a:t>
            </a:r>
          </a:p>
          <a:p>
            <a:pPr lvl="2"/>
            <a:r>
              <a:rPr lang="en-US" dirty="0"/>
              <a:t>Designing a module</a:t>
            </a:r>
          </a:p>
          <a:p>
            <a:pPr lvl="2"/>
            <a:r>
              <a:rPr lang="en-US" dirty="0"/>
              <a:t>Updating documentation</a:t>
            </a:r>
          </a:p>
          <a:p>
            <a:pPr lvl="2"/>
            <a:r>
              <a:rPr lang="en-US" dirty="0"/>
              <a:t>Optimizing the search code</a:t>
            </a:r>
          </a:p>
          <a:p>
            <a:pPr lvl="2"/>
            <a:r>
              <a:rPr lang="en-US" dirty="0"/>
              <a:t>Installing the binaries in a web server</a:t>
            </a:r>
          </a:p>
          <a:p>
            <a:pPr lvl="2"/>
            <a:r>
              <a:rPr lang="en-US" dirty="0"/>
              <a:t>Writing a lookup method</a:t>
            </a:r>
          </a:p>
          <a:p>
            <a:endParaRPr lang="en-US" sz="2400" dirty="0"/>
          </a:p>
          <a:p>
            <a:r>
              <a:rPr lang="en-US" sz="2400" dirty="0"/>
              <a:t>Activities can be:</a:t>
            </a:r>
          </a:p>
          <a:p>
            <a:pPr lvl="1"/>
            <a:r>
              <a:rPr lang="en-US" sz="2400" dirty="0"/>
              <a:t>Estimated for time &amp; resource requirements</a:t>
            </a:r>
          </a:p>
          <a:p>
            <a:pPr lvl="1"/>
            <a:r>
              <a:rPr lang="en-US" sz="2400" dirty="0"/>
              <a:t>Assigned to team member(s)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A schedule is a time-plan for activities</a:t>
            </a:r>
          </a:p>
          <a:p>
            <a:r>
              <a:rPr lang="en-US" sz="2400" dirty="0"/>
              <a:t>The schedule must:</a:t>
            </a:r>
          </a:p>
          <a:p>
            <a:pPr lvl="1"/>
            <a:r>
              <a:rPr lang="en-US" sz="2400" dirty="0"/>
              <a:t>Include all activities</a:t>
            </a:r>
          </a:p>
          <a:p>
            <a:pPr lvl="1"/>
            <a:r>
              <a:rPr lang="en-US" sz="2400" dirty="0"/>
              <a:t>Show dependencies between activities</a:t>
            </a:r>
          </a:p>
          <a:p>
            <a:pPr lvl="2"/>
            <a:r>
              <a:rPr lang="en-US" dirty="0"/>
              <a:t>e.g. What must occur before this activity can start?</a:t>
            </a:r>
          </a:p>
          <a:p>
            <a:pPr lvl="1"/>
            <a:r>
              <a:rPr lang="en-US" sz="2400" dirty="0"/>
              <a:t>Show estimated durations for activities</a:t>
            </a:r>
          </a:p>
          <a:p>
            <a:pPr lvl="1"/>
            <a:r>
              <a:rPr lang="en-US" sz="2400" dirty="0"/>
              <a:t>Show starting points for activities</a:t>
            </a:r>
          </a:p>
          <a:p>
            <a:pPr lvl="1"/>
            <a:r>
              <a:rPr lang="en-US" sz="2400" dirty="0"/>
              <a:t>Show combined activity duration as project duration</a:t>
            </a:r>
          </a:p>
          <a:p>
            <a:pPr lvl="1"/>
            <a:r>
              <a:rPr lang="en-US" sz="2400" dirty="0"/>
              <a:t>Show estimated resources for activities</a:t>
            </a:r>
          </a:p>
          <a:p>
            <a:pPr lvl="1"/>
            <a:r>
              <a:rPr lang="en-US" sz="2400" dirty="0"/>
              <a:t>Show combined activity resource requirements as project resource requirements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 Breakdown Structure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The WBS:</a:t>
            </a:r>
          </a:p>
          <a:p>
            <a:pPr lvl="1"/>
            <a:r>
              <a:rPr lang="en-US" sz="2400" dirty="0"/>
              <a:t>Defines all activities</a:t>
            </a:r>
          </a:p>
          <a:p>
            <a:pPr lvl="2"/>
            <a:r>
              <a:rPr lang="en-US" dirty="0"/>
              <a:t>Each system function is defined as a high-level activity</a:t>
            </a:r>
          </a:p>
          <a:p>
            <a:pPr lvl="2"/>
            <a:r>
              <a:rPr lang="en-US" dirty="0"/>
              <a:t>Each activity is broken down into smaller activities</a:t>
            </a:r>
          </a:p>
          <a:p>
            <a:pPr lvl="2"/>
            <a:r>
              <a:rPr lang="en-US" dirty="0"/>
              <a:t>This process repeats until activities are small and manageable</a:t>
            </a:r>
          </a:p>
          <a:p>
            <a:pPr lvl="1"/>
            <a:r>
              <a:rPr lang="en-US" sz="2400" dirty="0"/>
              <a:t>Shows hierarchical relationships between activities</a:t>
            </a:r>
          </a:p>
          <a:p>
            <a:pPr lvl="2"/>
            <a:r>
              <a:rPr lang="en-US" dirty="0"/>
              <a:t>A WBS can be represented with a tree diagram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Plan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The project plan defines:</a:t>
            </a:r>
          </a:p>
          <a:p>
            <a:pPr lvl="1"/>
            <a:r>
              <a:rPr lang="en-US" sz="2400" dirty="0"/>
              <a:t>Dependencies between activities</a:t>
            </a:r>
          </a:p>
          <a:p>
            <a:pPr lvl="2"/>
            <a:r>
              <a:rPr lang="en-US" dirty="0"/>
              <a:t>e.g. </a:t>
            </a:r>
            <a:r>
              <a:rPr lang="en-US" dirty="0" smtClean="0"/>
              <a:t>Architecture must </a:t>
            </a:r>
            <a:r>
              <a:rPr lang="en-US" dirty="0"/>
              <a:t>be </a:t>
            </a:r>
            <a:r>
              <a:rPr lang="en-US" dirty="0" smtClean="0"/>
              <a:t>determined before </a:t>
            </a:r>
            <a:r>
              <a:rPr lang="en-US" dirty="0"/>
              <a:t>development can begin</a:t>
            </a:r>
          </a:p>
          <a:p>
            <a:pPr lvl="1"/>
            <a:r>
              <a:rPr lang="en-US" sz="2400" dirty="0"/>
              <a:t>Schedule</a:t>
            </a:r>
          </a:p>
          <a:p>
            <a:pPr lvl="2"/>
            <a:r>
              <a:rPr lang="en-US" dirty="0"/>
              <a:t>Including an estimate of each activity’s duration</a:t>
            </a:r>
          </a:p>
          <a:p>
            <a:pPr lvl="1"/>
            <a:r>
              <a:rPr lang="en-US" sz="2400" dirty="0"/>
              <a:t>Initial activity assignment</a:t>
            </a:r>
          </a:p>
          <a:p>
            <a:pPr lvl="2"/>
            <a:r>
              <a:rPr lang="en-US" dirty="0"/>
              <a:t>Activities are assigned to fictitious team members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Launching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We have a detailed work plan</a:t>
            </a:r>
          </a:p>
          <a:p>
            <a:r>
              <a:rPr lang="en-US" sz="2400" dirty="0"/>
              <a:t>Now, we get the work underway</a:t>
            </a:r>
          </a:p>
          <a:p>
            <a:r>
              <a:rPr lang="en-US" sz="2400" dirty="0"/>
              <a:t>We do this by:</a:t>
            </a:r>
          </a:p>
          <a:p>
            <a:pPr lvl="1"/>
            <a:r>
              <a:rPr lang="en-US" sz="2400" dirty="0"/>
              <a:t>Choosing </a:t>
            </a:r>
            <a:r>
              <a:rPr lang="en-US" sz="2400" dirty="0" smtClean="0"/>
              <a:t>participants</a:t>
            </a:r>
            <a:endParaRPr lang="en-US" sz="2400" dirty="0"/>
          </a:p>
          <a:p>
            <a:pPr lvl="1"/>
            <a:r>
              <a:rPr lang="en-US" sz="2400" dirty="0"/>
              <a:t>Making participants available for the project</a:t>
            </a:r>
          </a:p>
          <a:p>
            <a:pPr lvl="1"/>
            <a:r>
              <a:rPr lang="en-US" sz="2400" dirty="0"/>
              <a:t>Assigning work to participants</a:t>
            </a:r>
          </a:p>
          <a:p>
            <a:pPr lvl="1"/>
            <a:r>
              <a:rPr lang="en-US" sz="2400" dirty="0"/>
              <a:t>Organizing participants into team(s)</a:t>
            </a:r>
          </a:p>
          <a:p>
            <a:pPr lvl="1"/>
            <a:r>
              <a:rPr lang="en-US" sz="2400" dirty="0"/>
              <a:t>Providing resources to the team(s)</a:t>
            </a:r>
          </a:p>
          <a:p>
            <a:pPr lvl="1"/>
            <a:r>
              <a:rPr lang="en-US" sz="2400" dirty="0"/>
              <a:t>Establish constraints and freedoms for the team(s)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the stakeholders?</a:t>
            </a:r>
            <a:endParaRPr 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Clients/Customers</a:t>
            </a:r>
          </a:p>
          <a:p>
            <a:endParaRPr lang="en-US" sz="2000" dirty="0"/>
          </a:p>
          <a:p>
            <a:r>
              <a:rPr lang="en-US" sz="2400" dirty="0" smtClean="0"/>
              <a:t>Upper Management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Project Manager </a:t>
            </a:r>
          </a:p>
          <a:p>
            <a:endParaRPr lang="en-US" sz="2400" dirty="0" smtClean="0"/>
          </a:p>
          <a:p>
            <a:r>
              <a:rPr lang="en-US" sz="2400" dirty="0" smtClean="0"/>
              <a:t>Developers/Workers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Monitoring &amp; Controlling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We have people working on activities</a:t>
            </a:r>
          </a:p>
          <a:p>
            <a:r>
              <a:rPr lang="en-US" sz="2800" dirty="0"/>
              <a:t>Now, we must ensure we are making adequate progress</a:t>
            </a:r>
          </a:p>
          <a:p>
            <a:r>
              <a:rPr lang="en-US" sz="2800" dirty="0"/>
              <a:t>We do this by:</a:t>
            </a:r>
          </a:p>
          <a:p>
            <a:pPr lvl="1"/>
            <a:r>
              <a:rPr lang="en-US" dirty="0"/>
              <a:t>Interviewing and observing progress reports</a:t>
            </a:r>
          </a:p>
          <a:p>
            <a:pPr lvl="1"/>
            <a:r>
              <a:rPr lang="en-US" dirty="0"/>
              <a:t>Implementing version control software</a:t>
            </a:r>
          </a:p>
          <a:p>
            <a:pPr lvl="1"/>
            <a:r>
              <a:rPr lang="en-US" dirty="0"/>
              <a:t>Providing mechanisms for requesting changes</a:t>
            </a:r>
          </a:p>
          <a:p>
            <a:pPr lvl="1"/>
            <a:r>
              <a:rPr lang="en-US" dirty="0"/>
              <a:t>Continually updating plans (e.g. schedules</a:t>
            </a:r>
            <a:r>
              <a:rPr lang="en-US" sz="20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Closing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830763"/>
          </a:xfrm>
        </p:spPr>
        <p:txBody>
          <a:bodyPr/>
          <a:lstStyle/>
          <a:p>
            <a:r>
              <a:rPr lang="en-US" sz="2400" dirty="0"/>
              <a:t>We have completed all activities</a:t>
            </a:r>
          </a:p>
          <a:p>
            <a:pPr lvl="1"/>
            <a:r>
              <a:rPr lang="en-US" sz="2400" dirty="0"/>
              <a:t>The result should be that</a:t>
            </a:r>
          </a:p>
          <a:p>
            <a:pPr lvl="2"/>
            <a:r>
              <a:rPr lang="en-US" dirty="0"/>
              <a:t>All overall goals are satisfied</a:t>
            </a:r>
          </a:p>
          <a:p>
            <a:pPr lvl="2"/>
            <a:r>
              <a:rPr lang="en-US" dirty="0"/>
              <a:t>All </a:t>
            </a:r>
            <a:r>
              <a:rPr lang="en-US" dirty="0" smtClean="0"/>
              <a:t>success criteria are </a:t>
            </a:r>
            <a:r>
              <a:rPr lang="en-US" dirty="0"/>
              <a:t>met</a:t>
            </a:r>
          </a:p>
          <a:p>
            <a:pPr lvl="2"/>
            <a:r>
              <a:rPr lang="en-US" dirty="0"/>
              <a:t>All deliverables are ready for roll-out</a:t>
            </a:r>
          </a:p>
          <a:p>
            <a:r>
              <a:rPr lang="en-US" sz="2400" dirty="0"/>
              <a:t>Now, we need to complete hand-over</a:t>
            </a:r>
          </a:p>
          <a:p>
            <a:r>
              <a:rPr lang="en-US" sz="2400" dirty="0"/>
              <a:t>We do this by:</a:t>
            </a:r>
          </a:p>
          <a:p>
            <a:pPr lvl="1"/>
            <a:r>
              <a:rPr lang="en-US" sz="2400" dirty="0"/>
              <a:t>Obtaining client acceptance</a:t>
            </a:r>
          </a:p>
          <a:p>
            <a:pPr lvl="1"/>
            <a:r>
              <a:rPr lang="en-US" sz="2400" dirty="0"/>
              <a:t>Deploying deliverables</a:t>
            </a:r>
          </a:p>
          <a:p>
            <a:pPr lvl="2"/>
            <a:r>
              <a:rPr lang="en-US" dirty="0"/>
              <a:t>e.g. media disks, printed manuals, online deployment/downloads</a:t>
            </a:r>
          </a:p>
          <a:p>
            <a:pPr lvl="1"/>
            <a:r>
              <a:rPr lang="en-US" sz="2400" dirty="0"/>
              <a:t>Performing a post-mortem analysis</a:t>
            </a:r>
          </a:p>
          <a:p>
            <a:pPr lvl="2"/>
            <a:r>
              <a:rPr lang="en-US" dirty="0"/>
              <a:t>How did we do?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Post-Mortem Analysis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 post-mortem involves analyzing the project upon completion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This is not to be confused with QA, which analyzes the deliverables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 post-mortem is a critical step, that many project managers miss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May allow the manager to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n-US" dirty="0" smtClean="0"/>
              <a:t>More </a:t>
            </a:r>
            <a:r>
              <a:rPr lang="en-US" dirty="0"/>
              <a:t>accurately estimate activities after the experience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Identify </a:t>
            </a:r>
            <a:r>
              <a:rPr lang="en-US" dirty="0"/>
              <a:t>mistakes made, to avoid making them again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Recognize </a:t>
            </a:r>
            <a:r>
              <a:rPr lang="en-US" dirty="0"/>
              <a:t>personal achievements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Project management’s job is to ensure that projects do not fail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We must identify what the customer wants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We must identify potential pitfalls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We must list what needs to be done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We must make detailed plans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We must prepare for changes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We must ensure that our plans are being followed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We must ensure that our plans are working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If not, we must update them or take another corrective 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project manager’s role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A major role of a project manager (PM) is to ensure that the project succeeds</a:t>
            </a:r>
          </a:p>
          <a:p>
            <a:pPr lvl="1"/>
            <a:r>
              <a:rPr lang="en-US" sz="2000" dirty="0"/>
              <a:t>To a lesser degree, this is also a role for other stakeholders</a:t>
            </a:r>
          </a:p>
          <a:p>
            <a:r>
              <a:rPr lang="en-US" sz="2400" dirty="0"/>
              <a:t>Therefore, the PM is responsible (if not to blame) when these problems occur</a:t>
            </a:r>
          </a:p>
          <a:p>
            <a:endParaRPr lang="en-US" sz="2400" dirty="0"/>
          </a:p>
          <a:p>
            <a:r>
              <a:rPr lang="en-US" sz="2400" dirty="0"/>
              <a:t>A project manager must remain unbiased</a:t>
            </a:r>
          </a:p>
          <a:p>
            <a:pPr lvl="1"/>
            <a:r>
              <a:rPr lang="en-US" sz="2000" dirty="0"/>
              <a:t>Customers or upper management may ask for unrealistic features and/or schedules</a:t>
            </a:r>
          </a:p>
          <a:p>
            <a:pPr lvl="1"/>
            <a:r>
              <a:rPr lang="en-US" sz="2000" dirty="0"/>
              <a:t>It is not a project manager’s role to make such schedules work, by pushing developers harder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would you look for in a PM?</a:t>
            </a:r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sufficient experience</a:t>
            </a:r>
            <a:endParaRPr lang="en-US" sz="2400" dirty="0"/>
          </a:p>
          <a:p>
            <a:pPr lvl="1"/>
            <a:r>
              <a:rPr lang="en-US" sz="2000" dirty="0" smtClean="0"/>
              <a:t>has </a:t>
            </a:r>
            <a:r>
              <a:rPr lang="en-US" sz="2000" dirty="0"/>
              <a:t>experienced successful projects</a:t>
            </a:r>
          </a:p>
          <a:p>
            <a:pPr lvl="1"/>
            <a:r>
              <a:rPr lang="en-US" sz="2000" dirty="0"/>
              <a:t>has experienced failed projects</a:t>
            </a:r>
          </a:p>
          <a:p>
            <a:r>
              <a:rPr lang="en-US" sz="2400" dirty="0"/>
              <a:t>has excellent organizational skills</a:t>
            </a:r>
          </a:p>
          <a:p>
            <a:r>
              <a:rPr lang="en-US" sz="2400" dirty="0"/>
              <a:t>has excellent communication skills</a:t>
            </a:r>
          </a:p>
          <a:p>
            <a:r>
              <a:rPr lang="en-US" sz="2400" dirty="0"/>
              <a:t>is a strong leader</a:t>
            </a:r>
          </a:p>
          <a:p>
            <a:r>
              <a:rPr lang="en-US" sz="2400" dirty="0" smtClean="0"/>
              <a:t>project </a:t>
            </a:r>
            <a:r>
              <a:rPr lang="en-US" sz="2400" dirty="0"/>
              <a:t>management certifications:</a:t>
            </a:r>
          </a:p>
          <a:p>
            <a:pPr lvl="1"/>
            <a:r>
              <a:rPr lang="en-US" sz="2000" dirty="0"/>
              <a:t>Project+: Entry-level certification, for aspiring project managers</a:t>
            </a:r>
          </a:p>
          <a:p>
            <a:pPr lvl="1"/>
            <a:r>
              <a:rPr lang="en-US" sz="2000" dirty="0"/>
              <a:t>PMP: Professional cert., for experienced project managers</a:t>
            </a:r>
          </a:p>
          <a:p>
            <a:pPr lvl="2"/>
            <a:r>
              <a:rPr lang="en-US" sz="1800" dirty="0"/>
              <a:t>Project management body of knowledge (PMBOK)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Management Phases</a:t>
            </a: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gray">
          <a:xfrm>
            <a:off x="1828800" y="1447800"/>
            <a:ext cx="5410200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2400" b="1"/>
              <a:t>1. Defining</a:t>
            </a:r>
            <a:r>
              <a:rPr lang="en-US" sz="2400"/>
              <a:t> </a:t>
            </a:r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gray">
          <a:xfrm>
            <a:off x="1828800" y="2133600"/>
            <a:ext cx="5410200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2400" b="1" dirty="0"/>
              <a:t>2. </a:t>
            </a:r>
            <a:r>
              <a:rPr lang="en-US" sz="2400" b="1" dirty="0" smtClean="0"/>
              <a:t>Risk Management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gray">
          <a:xfrm>
            <a:off x="1828800" y="2819400"/>
            <a:ext cx="5410200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hlink">
                  <a:gamma/>
                  <a:shade val="46275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2400" b="1"/>
              <a:t>3. Planning &amp; Scheduling</a:t>
            </a:r>
            <a:endParaRPr lang="en-US" sz="2400"/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gray">
          <a:xfrm>
            <a:off x="1828800" y="3505200"/>
            <a:ext cx="5410200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2400" b="1"/>
              <a:t>4. Launching</a:t>
            </a:r>
            <a:endParaRPr lang="en-US" sz="2400"/>
          </a:p>
        </p:txBody>
      </p:sp>
      <p:sp>
        <p:nvSpPr>
          <p:cNvPr id="13322" name="AutoShape 10"/>
          <p:cNvSpPr>
            <a:spLocks noChangeArrowheads="1"/>
          </p:cNvSpPr>
          <p:nvPr/>
        </p:nvSpPr>
        <p:spPr bwMode="gray">
          <a:xfrm>
            <a:off x="1828800" y="4876800"/>
            <a:ext cx="5410200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chemeClr val="bg2">
                  <a:gamma/>
                  <a:shade val="46275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shade val="46275"/>
                  <a:invGamma/>
                </a:scheme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2400" b="1"/>
              <a:t>6. Closing</a:t>
            </a:r>
          </a:p>
        </p:txBody>
      </p:sp>
      <p:sp>
        <p:nvSpPr>
          <p:cNvPr id="13323" name="AutoShape 11"/>
          <p:cNvSpPr>
            <a:spLocks noChangeArrowheads="1"/>
          </p:cNvSpPr>
          <p:nvPr/>
        </p:nvSpPr>
        <p:spPr bwMode="gray">
          <a:xfrm>
            <a:off x="1828800" y="4191000"/>
            <a:ext cx="5410200" cy="457200"/>
          </a:xfrm>
          <a:prstGeom prst="roundRect">
            <a:avLst>
              <a:gd name="adj" fmla="val 49106"/>
            </a:avLst>
          </a:prstGeom>
          <a:gradFill rotWithShape="1">
            <a:gsLst>
              <a:gs pos="0">
                <a:srgbClr val="FC996C">
                  <a:gamma/>
                  <a:shade val="46275"/>
                  <a:invGamma/>
                </a:srgbClr>
              </a:gs>
              <a:gs pos="50000">
                <a:srgbClr val="FC996C"/>
              </a:gs>
              <a:gs pos="100000">
                <a:srgbClr val="FC996C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2400" b="1"/>
              <a:t>5. Monitoring &amp; Controlling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Defining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Determine </a:t>
            </a:r>
            <a:r>
              <a:rPr lang="en-US" dirty="0"/>
              <a:t>what the customer wants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Identify Requirements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Goals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Deliverables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Success criteria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Scope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A goal is normally a solution to a problem</a:t>
            </a:r>
          </a:p>
          <a:p>
            <a:r>
              <a:rPr lang="en-US" sz="2800" dirty="0"/>
              <a:t>When defining goals, answer the following questions:</a:t>
            </a:r>
          </a:p>
          <a:p>
            <a:pPr lvl="1"/>
            <a:r>
              <a:rPr lang="en-US" dirty="0"/>
              <a:t>What problem will we solve?</a:t>
            </a:r>
          </a:p>
          <a:p>
            <a:pPr lvl="2"/>
            <a:r>
              <a:rPr lang="en-US" sz="2800" dirty="0"/>
              <a:t>e.g. Accounting department has 2 month turnaround for budget requests, which is too long.</a:t>
            </a:r>
          </a:p>
          <a:p>
            <a:pPr lvl="1"/>
            <a:r>
              <a:rPr lang="en-US" dirty="0"/>
              <a:t>In what sense will we solve the problem?</a:t>
            </a:r>
          </a:p>
          <a:p>
            <a:pPr lvl="2"/>
            <a:r>
              <a:rPr lang="en-US" sz="2800" dirty="0"/>
              <a:t>e.g. Our accounting software will streamline the process of budget re-work.</a:t>
            </a:r>
          </a:p>
          <a:p>
            <a:r>
              <a:rPr lang="en-US" sz="2800" dirty="0" smtClean="0"/>
              <a:t>May be made of smaller sub-goals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Deliverables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Deliverables are the actual artifacts created by the project team for the customer</a:t>
            </a:r>
          </a:p>
          <a:p>
            <a:r>
              <a:rPr lang="en-US" sz="2800" dirty="0"/>
              <a:t>These typically include:</a:t>
            </a:r>
          </a:p>
          <a:p>
            <a:pPr lvl="1"/>
            <a:r>
              <a:rPr lang="en-US" dirty="0"/>
              <a:t>Binary packages</a:t>
            </a:r>
          </a:p>
          <a:p>
            <a:pPr lvl="1"/>
            <a:r>
              <a:rPr lang="en-US" dirty="0"/>
              <a:t>Source packages (in open source projects)</a:t>
            </a:r>
          </a:p>
          <a:p>
            <a:pPr lvl="1"/>
            <a:r>
              <a:rPr lang="en-US" dirty="0"/>
              <a:t>Documentation &amp; tutorials</a:t>
            </a:r>
          </a:p>
          <a:p>
            <a:pPr lvl="1"/>
            <a:r>
              <a:rPr lang="en-US" dirty="0"/>
              <a:t>Version history</a:t>
            </a:r>
          </a:p>
          <a:p>
            <a:pPr lvl="1"/>
            <a:r>
              <a:rPr lang="en-US" dirty="0"/>
              <a:t>Utilities</a:t>
            </a:r>
          </a:p>
          <a:p>
            <a:pPr lvl="1"/>
            <a:r>
              <a:rPr lang="en-US" dirty="0"/>
              <a:t>Installation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Success Criteria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Success criteria define what must be true in order for the project to be considered a success</a:t>
            </a:r>
          </a:p>
          <a:p>
            <a:pPr lvl="1"/>
            <a:r>
              <a:rPr lang="en-US" dirty="0" smtClean="0"/>
              <a:t>related </a:t>
            </a:r>
            <a:r>
              <a:rPr lang="en-US" dirty="0"/>
              <a:t>to the goals</a:t>
            </a:r>
          </a:p>
          <a:p>
            <a:pPr lvl="1"/>
            <a:r>
              <a:rPr lang="en-US" dirty="0" smtClean="0"/>
              <a:t>attributes </a:t>
            </a:r>
            <a:r>
              <a:rPr lang="en-US" dirty="0"/>
              <a:t>that can be </a:t>
            </a:r>
            <a:r>
              <a:rPr lang="en-US" u="sng" dirty="0">
                <a:solidFill>
                  <a:srgbClr val="FF0000"/>
                </a:solidFill>
              </a:rPr>
              <a:t>measured</a:t>
            </a:r>
          </a:p>
          <a:p>
            <a:pPr lvl="2"/>
            <a:r>
              <a:rPr lang="en-US" sz="2800" dirty="0"/>
              <a:t>e.g. The accounting department’s time to approve a budget is reduced by at least 50</a:t>
            </a:r>
            <a:r>
              <a:rPr lang="en-US" sz="2800" dirty="0" smtClean="0"/>
              <a:t>%.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 presentation slides">
  <a:themeElements>
    <a:clrScheme name="Sample presentation slides 3">
      <a:dk1>
        <a:srgbClr val="0000C0"/>
      </a:dk1>
      <a:lt1>
        <a:srgbClr val="FFFFFF"/>
      </a:lt1>
      <a:dk2>
        <a:srgbClr val="0066CC"/>
      </a:dk2>
      <a:lt2>
        <a:srgbClr val="9ADCF6"/>
      </a:lt2>
      <a:accent1>
        <a:srgbClr val="BE9932"/>
      </a:accent1>
      <a:accent2>
        <a:srgbClr val="2A99EC"/>
      </a:accent2>
      <a:accent3>
        <a:srgbClr val="AAB8E2"/>
      </a:accent3>
      <a:accent4>
        <a:srgbClr val="DADADA"/>
      </a:accent4>
      <a:accent5>
        <a:srgbClr val="DBCAAD"/>
      </a:accent5>
      <a:accent6>
        <a:srgbClr val="258AD6"/>
      </a:accent6>
      <a:hlink>
        <a:srgbClr val="70B040"/>
      </a:hlink>
      <a:folHlink>
        <a:srgbClr val="6B8ED3"/>
      </a:folHlink>
    </a:clrScheme>
    <a:fontScheme name="Sample presentation slid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1">
        <a:dk1>
          <a:srgbClr val="000066"/>
        </a:dk1>
        <a:lt1>
          <a:srgbClr val="FFFFFF"/>
        </a:lt1>
        <a:dk2>
          <a:srgbClr val="006699"/>
        </a:dk2>
        <a:lt2>
          <a:srgbClr val="EEE378"/>
        </a:lt2>
        <a:accent1>
          <a:srgbClr val="69C828"/>
        </a:accent1>
        <a:accent2>
          <a:srgbClr val="E68B30"/>
        </a:accent2>
        <a:accent3>
          <a:srgbClr val="AAB8CA"/>
        </a:accent3>
        <a:accent4>
          <a:srgbClr val="DADADA"/>
        </a:accent4>
        <a:accent5>
          <a:srgbClr val="B9E0AC"/>
        </a:accent5>
        <a:accent6>
          <a:srgbClr val="D07D2A"/>
        </a:accent6>
        <a:hlink>
          <a:srgbClr val="0FAAE1"/>
        </a:hlink>
        <a:folHlink>
          <a:srgbClr val="547FE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 presentation slides 2">
        <a:dk1>
          <a:srgbClr val="0F4334"/>
        </a:dk1>
        <a:lt1>
          <a:srgbClr val="FFFFFF"/>
        </a:lt1>
        <a:dk2>
          <a:srgbClr val="43BD4C"/>
        </a:dk2>
        <a:lt2>
          <a:srgbClr val="F0F7BD"/>
        </a:lt2>
        <a:accent1>
          <a:srgbClr val="B2B838"/>
        </a:accent1>
        <a:accent2>
          <a:srgbClr val="E68B30"/>
        </a:accent2>
        <a:accent3>
          <a:srgbClr val="B0DBB2"/>
        </a:accent3>
        <a:accent4>
          <a:srgbClr val="DADADA"/>
        </a:accent4>
        <a:accent5>
          <a:srgbClr val="D5D8AE"/>
        </a:accent5>
        <a:accent6>
          <a:srgbClr val="D07D2A"/>
        </a:accent6>
        <a:hlink>
          <a:srgbClr val="3FB180"/>
        </a:hlink>
        <a:folHlink>
          <a:srgbClr val="3BA7E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 presentation slides 3">
        <a:dk1>
          <a:srgbClr val="0000C0"/>
        </a:dk1>
        <a:lt1>
          <a:srgbClr val="FFFFFF"/>
        </a:lt1>
        <a:dk2>
          <a:srgbClr val="0066CC"/>
        </a:dk2>
        <a:lt2>
          <a:srgbClr val="9ADCF6"/>
        </a:lt2>
        <a:accent1>
          <a:srgbClr val="BE9932"/>
        </a:accent1>
        <a:accent2>
          <a:srgbClr val="2A99EC"/>
        </a:accent2>
        <a:accent3>
          <a:srgbClr val="AAB8E2"/>
        </a:accent3>
        <a:accent4>
          <a:srgbClr val="DADADA"/>
        </a:accent4>
        <a:accent5>
          <a:srgbClr val="DBCAAD"/>
        </a:accent5>
        <a:accent6>
          <a:srgbClr val="258AD6"/>
        </a:accent6>
        <a:hlink>
          <a:srgbClr val="70B040"/>
        </a:hlink>
        <a:folHlink>
          <a:srgbClr val="6B8ED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</Template>
  <TotalTime>2967</TotalTime>
  <Words>1117</Words>
  <Application>Microsoft Office PowerPoint</Application>
  <PresentationFormat>On-screen Show (4:3)</PresentationFormat>
  <Paragraphs>195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Sample presentation slides</vt:lpstr>
      <vt:lpstr>Project Management : Techniques and Tools (60-499)</vt:lpstr>
      <vt:lpstr>Who are the stakeholders?</vt:lpstr>
      <vt:lpstr>A project manager’s role</vt:lpstr>
      <vt:lpstr>What would you look for in a PM?</vt:lpstr>
      <vt:lpstr>Project Management Phases</vt:lpstr>
      <vt:lpstr>Defining</vt:lpstr>
      <vt:lpstr>Goals</vt:lpstr>
      <vt:lpstr>Deliverables</vt:lpstr>
      <vt:lpstr>Success Criteria</vt:lpstr>
      <vt:lpstr>Scope</vt:lpstr>
      <vt:lpstr>Risks</vt:lpstr>
      <vt:lpstr>Risk Document</vt:lpstr>
      <vt:lpstr>Planning</vt:lpstr>
      <vt:lpstr>Architecture &amp; Design</vt:lpstr>
      <vt:lpstr>Activities</vt:lpstr>
      <vt:lpstr>Schedule</vt:lpstr>
      <vt:lpstr>Work Breakdown Structure</vt:lpstr>
      <vt:lpstr>Project Plan</vt:lpstr>
      <vt:lpstr>Launching</vt:lpstr>
      <vt:lpstr>Monitoring &amp; Controlling</vt:lpstr>
      <vt:lpstr>Closing</vt:lpstr>
      <vt:lpstr>Post-Mortem Analysis</vt:lpstr>
      <vt:lpstr>Summary</vt:lpstr>
    </vt:vector>
  </TitlesOfParts>
  <Company>University of Windsor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Randy J. Fortier</dc:creator>
  <cp:lastModifiedBy>Peter</cp:lastModifiedBy>
  <cp:revision>52</cp:revision>
  <dcterms:created xsi:type="dcterms:W3CDTF">2007-07-24T17:18:01Z</dcterms:created>
  <dcterms:modified xsi:type="dcterms:W3CDTF">2014-10-26T00:12:29Z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TC011367941033</vt:lpwstr>
  </property>
</Properties>
</file>