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8" r:id="rId2"/>
    <p:sldId id="260" r:id="rId3"/>
    <p:sldId id="261" r:id="rId4"/>
    <p:sldId id="276" r:id="rId5"/>
    <p:sldId id="262" r:id="rId6"/>
    <p:sldId id="263" r:id="rId7"/>
    <p:sldId id="265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82" r:id="rId16"/>
    <p:sldId id="280" r:id="rId17"/>
    <p:sldId id="299" r:id="rId18"/>
    <p:sldId id="305" r:id="rId19"/>
    <p:sldId id="307" r:id="rId20"/>
    <p:sldId id="316" r:id="rId21"/>
    <p:sldId id="317" r:id="rId22"/>
    <p:sldId id="323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020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3" autoAdjust="0"/>
    <p:restoredTop sz="94420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192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F7744A-E95B-4C4F-A161-9D62D5EEA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446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27BA63-40C6-43A4-ACD8-3DE3E73387F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5D31F0-C7A0-40E7-BBBA-801A0CA50AE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F98530-8110-49CE-B2F3-CD26F468CA6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C97AFB-6B45-49B3-B4D9-009E5408BD1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7EEC87-BCD0-4559-8D73-6E7B3364AA1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B272A0-857E-4DC4-B670-164C4AD6CE93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131967-8127-4374-A056-B909504BDA5D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4A483-7A0E-4696-9033-7DD6D2D36D6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9DA97-E54D-4AE5-BCA5-D4944FCEC01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3752ED-F6FC-4FDC-AD92-84D375DA6D8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26A50B-BCAA-4EBA-A575-139121DCB573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AA186B-BB3B-45CF-A71B-6D07DC75379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D0EAF-893C-4547-BCDA-6B0FFB0647CC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E149A-358E-4D96-BA1C-5FC55DB4623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514FD7-93E4-4B2A-B9D4-9098FFCF320C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8F6D2D-57D4-4899-ADD8-E267D7F579C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EE59AF-A34D-4A06-85B9-4ACB94C0FE7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22E26A-A405-40CE-9162-4656FD409C4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F77885-8E70-4F90-B2AF-D65762264E2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A1F69F-6A44-4520-9E36-9B0F94AF626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AC12DC-995B-48C9-B521-4B22D70967C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1E9466-5BE9-46BC-B07C-DB89EFF2BE2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0" descr="j0341439"/>
          <p:cNvPicPr>
            <a:picLocks noChangeAspect="1" noChangeArrowheads="1"/>
          </p:cNvPicPr>
          <p:nvPr/>
        </p:nvPicPr>
        <p:blipFill>
          <a:blip r:embed="rId2" cstate="print"/>
          <a:srcRect b="19832"/>
          <a:stretch>
            <a:fillRect/>
          </a:stretch>
        </p:blipFill>
        <p:spPr bwMode="ltGray">
          <a:xfrm>
            <a:off x="0" y="1744663"/>
            <a:ext cx="9144000" cy="512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1"/>
          <p:cNvSpPr>
            <a:spLocks noChangeArrowheads="1"/>
          </p:cNvSpPr>
          <p:nvPr/>
        </p:nvSpPr>
        <p:spPr bwMode="white">
          <a:xfrm>
            <a:off x="0" y="0"/>
            <a:ext cx="9144000" cy="2392363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Freeform 32"/>
          <p:cNvSpPr>
            <a:spLocks/>
          </p:cNvSpPr>
          <p:nvPr/>
        </p:nvSpPr>
        <p:spPr bwMode="gray">
          <a:xfrm>
            <a:off x="2130425" y="1485900"/>
            <a:ext cx="7015163" cy="909638"/>
          </a:xfrm>
          <a:custGeom>
            <a:avLst/>
            <a:gdLst/>
            <a:ahLst/>
            <a:cxnLst>
              <a:cxn ang="0">
                <a:pos x="0" y="573"/>
              </a:cxn>
              <a:cxn ang="0">
                <a:pos x="4134" y="573"/>
              </a:cxn>
              <a:cxn ang="0">
                <a:pos x="4134" y="1"/>
              </a:cxn>
              <a:cxn ang="0">
                <a:pos x="322" y="0"/>
              </a:cxn>
              <a:cxn ang="0">
                <a:pos x="0" y="573"/>
              </a:cxn>
            </a:cxnLst>
            <a:rect l="0" t="0" r="r" b="b"/>
            <a:pathLst>
              <a:path w="4134" h="573">
                <a:moveTo>
                  <a:pt x="0" y="573"/>
                </a:moveTo>
                <a:lnTo>
                  <a:pt x="4134" y="573"/>
                </a:lnTo>
                <a:lnTo>
                  <a:pt x="4134" y="1"/>
                </a:lnTo>
                <a:lnTo>
                  <a:pt x="322" y="0"/>
                </a:lnTo>
                <a:lnTo>
                  <a:pt x="0" y="573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shade val="12549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reeform 33"/>
          <p:cNvSpPr>
            <a:spLocks/>
          </p:cNvSpPr>
          <p:nvPr/>
        </p:nvSpPr>
        <p:spPr bwMode="invGray">
          <a:xfrm>
            <a:off x="-6350" y="2379663"/>
            <a:ext cx="2139950" cy="4556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48" y="0"/>
              </a:cxn>
              <a:cxn ang="0">
                <a:pos x="1170" y="287"/>
              </a:cxn>
              <a:cxn ang="0">
                <a:pos x="0" y="286"/>
              </a:cxn>
              <a:cxn ang="0">
                <a:pos x="0" y="0"/>
              </a:cxn>
            </a:cxnLst>
            <a:rect l="0" t="0" r="r" b="b"/>
            <a:pathLst>
              <a:path w="1348" h="287">
                <a:moveTo>
                  <a:pt x="0" y="0"/>
                </a:moveTo>
                <a:lnTo>
                  <a:pt x="1348" y="0"/>
                </a:lnTo>
                <a:lnTo>
                  <a:pt x="1170" y="287"/>
                </a:lnTo>
                <a:lnTo>
                  <a:pt x="0" y="2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Text Box 34"/>
          <p:cNvSpPr txBox="1">
            <a:spLocks noChangeArrowheads="1"/>
          </p:cNvSpPr>
          <p:nvPr/>
        </p:nvSpPr>
        <p:spPr bwMode="black">
          <a:xfrm>
            <a:off x="228600" y="2362200"/>
            <a:ext cx="1422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</a:rPr>
              <a:t>Project Management</a:t>
            </a:r>
          </a:p>
          <a:p>
            <a:pPr algn="ctr">
              <a:defRPr/>
            </a:pPr>
            <a:r>
              <a:rPr lang="en-US" sz="1600" b="1">
                <a:solidFill>
                  <a:schemeClr val="bg1"/>
                </a:solidFill>
              </a:rPr>
              <a:t>60-499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1608138"/>
            <a:ext cx="6324600" cy="6858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5638800"/>
            <a:ext cx="6400800" cy="533400"/>
          </a:xfrm>
        </p:spPr>
        <p:txBody>
          <a:bodyPr/>
          <a:lstStyle>
            <a:lvl1pPr marL="0" indent="0" algn="r">
              <a:buFontTx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B41544A-18D0-48ED-B31F-D2F99766B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EE51C-9E6C-493D-BB2C-1392D7FBF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227013"/>
            <a:ext cx="2068512" cy="6170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7013"/>
            <a:ext cx="6053138" cy="6170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5C037-E948-4989-8E96-57B7A2AEA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6650" y="227013"/>
            <a:ext cx="6324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447800"/>
            <a:ext cx="8229600" cy="49498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3016F-A8D7-4369-B646-97D4A34B6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6650" y="227013"/>
            <a:ext cx="6324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4038600" cy="494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4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BBD3A-3B80-4188-AECF-008D7CDCE3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90845-7A32-4A1E-9961-697265C9A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EC709-BF7E-40B0-B956-971113F6C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FFE9A-1818-4A49-8F34-3B7139F21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93F5A-A28F-4B01-ADAA-A92060208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590F1-A3D6-4FFA-AF1C-93DC334D2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5AADD-8FB9-473B-92DF-531369D45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E10AB-DCE8-4C1A-B0BB-9720375E7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FB3F2-E632-4411-864C-01AAB2351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2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9"/>
          <p:cNvGraphicFramePr>
            <a:graphicFrameLocks noChangeAspect="1"/>
          </p:cNvGraphicFramePr>
          <p:nvPr/>
        </p:nvGraphicFramePr>
        <p:xfrm>
          <a:off x="2987675" y="2736850"/>
          <a:ext cx="6156325" cy="412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Image" r:id="rId16" imgW="7949206" imgH="5320635" progId="Photoshop.Image.6">
                  <p:embed/>
                </p:oleObj>
              </mc:Choice>
              <mc:Fallback>
                <p:oleObj name="Image" r:id="rId16" imgW="7949206" imgH="5320635" progId="Photoshop.Image.6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736850"/>
                        <a:ext cx="6156325" cy="412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5808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808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B2B2B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20"/>
          <p:cNvGraphicFramePr>
            <a:graphicFrameLocks noChangeAspect="1"/>
          </p:cNvGraphicFramePr>
          <p:nvPr/>
        </p:nvGraphicFramePr>
        <p:xfrm>
          <a:off x="0" y="0"/>
          <a:ext cx="9144000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Image" r:id="rId18" imgW="8571429" imgH="1514286" progId="Photoshop.Image.6">
                  <p:embed/>
                </p:oleObj>
              </mc:Choice>
              <mc:Fallback>
                <p:oleObj name="Image" r:id="rId18" imgW="8571429" imgH="1514286" progId="Photoshop.Image.6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ltGray">
                      <a:xfrm>
                        <a:off x="0" y="0"/>
                        <a:ext cx="9144000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5808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808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B2B2B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" name="Freeform 21"/>
          <p:cNvSpPr>
            <a:spLocks/>
          </p:cNvSpPr>
          <p:nvPr/>
        </p:nvSpPr>
        <p:spPr bwMode="gray">
          <a:xfrm>
            <a:off x="1828800" y="246063"/>
            <a:ext cx="7315200" cy="720725"/>
          </a:xfrm>
          <a:custGeom>
            <a:avLst/>
            <a:gdLst/>
            <a:ahLst/>
            <a:cxnLst>
              <a:cxn ang="0">
                <a:pos x="0" y="454"/>
              </a:cxn>
              <a:cxn ang="0">
                <a:pos x="4798" y="454"/>
              </a:cxn>
              <a:cxn ang="0">
                <a:pos x="4798" y="0"/>
              </a:cxn>
              <a:cxn ang="0">
                <a:pos x="382" y="3"/>
              </a:cxn>
              <a:cxn ang="0">
                <a:pos x="0" y="454"/>
              </a:cxn>
            </a:cxnLst>
            <a:rect l="0" t="0" r="r" b="b"/>
            <a:pathLst>
              <a:path w="4798" h="454">
                <a:moveTo>
                  <a:pt x="0" y="454"/>
                </a:moveTo>
                <a:lnTo>
                  <a:pt x="4798" y="454"/>
                </a:lnTo>
                <a:lnTo>
                  <a:pt x="4798" y="0"/>
                </a:lnTo>
                <a:lnTo>
                  <a:pt x="382" y="3"/>
                </a:lnTo>
                <a:lnTo>
                  <a:pt x="0" y="454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6" name="Freeform 22"/>
          <p:cNvSpPr>
            <a:spLocks/>
          </p:cNvSpPr>
          <p:nvPr/>
        </p:nvSpPr>
        <p:spPr bwMode="gray">
          <a:xfrm>
            <a:off x="0" y="966788"/>
            <a:ext cx="1828800" cy="2889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38" y="0"/>
              </a:cxn>
              <a:cxn ang="0">
                <a:pos x="1138" y="182"/>
              </a:cxn>
              <a:cxn ang="0">
                <a:pos x="0" y="181"/>
              </a:cxn>
              <a:cxn ang="0">
                <a:pos x="0" y="0"/>
              </a:cxn>
            </a:cxnLst>
            <a:rect l="0" t="0" r="r" b="b"/>
            <a:pathLst>
              <a:path w="1338" h="182">
                <a:moveTo>
                  <a:pt x="0" y="0"/>
                </a:moveTo>
                <a:lnTo>
                  <a:pt x="1338" y="0"/>
                </a:lnTo>
                <a:lnTo>
                  <a:pt x="1138" y="182"/>
                </a:lnTo>
                <a:lnTo>
                  <a:pt x="0" y="18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2406650" y="227013"/>
            <a:ext cx="632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01835E3-1D42-4C95-8A7B-4CEB19739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47" name="Text Box 23"/>
          <p:cNvSpPr txBox="1">
            <a:spLocks noChangeArrowheads="1"/>
          </p:cNvSpPr>
          <p:nvPr userDrawn="1"/>
        </p:nvSpPr>
        <p:spPr bwMode="black">
          <a:xfrm>
            <a:off x="420688" y="968375"/>
            <a:ext cx="735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b="1">
                <a:solidFill>
                  <a:schemeClr val="bg1"/>
                </a:solidFill>
              </a:rPr>
              <a:t>60-499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Work Breakdown Structures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Identifying Manageable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Activity/Task is Bounded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The starting and ending points of an activity should be well-known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How do you get started on the activity?  What task to do first?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How do you finish the activity?   What is the last task to be done?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e.g. Optimize the search engine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Tasks: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b="1" smtClean="0"/>
              <a:t>Determine from customers the expected wait time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smtClean="0"/>
              <a:t>Measure existing search engine for comparison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smtClean="0"/>
              <a:t>Examine code for potential slowdowns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smtClean="0"/>
              <a:t>Make changes where possible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smtClean="0"/>
              <a:t>Investigate compiler options which could improve performance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smtClean="0"/>
              <a:t>Update build file to use new compiler options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smtClean="0"/>
              <a:t>Deploy search engine to test server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smtClean="0"/>
              <a:t>Measure new search engine performance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smtClean="0"/>
              <a:t>Verify that search engine meets customer criteria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smtClean="0"/>
              <a:t>Deploy search engine in public server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b="1" smtClean="0"/>
              <a:t>Ask customer for review and acceptance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 Activity/Task Has a Deliverable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All activities should produce something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High-level activities produce the deliverables outlined in the requirements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e.g. Source code distribution, user manual, DVD media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Lower-level activities can produce other ‘deliverables’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e.g. AI engine, device API for bar code readers, a customer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Time &amp; Cost are Easily Estimated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The less work is involved in an activity, the easier it is to estimate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When we get down to task level, it should be possible to accurately estimate time and cost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Time: It is less work, so estimates should be accurate, particularly when the task is similar to something else done recently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e.g. Write the code to manage persistence of customers to/from the database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This is similar to other persistent code you have (or will) write, so can be accurately estimated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Cost: You will know if there are additional costs required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e.g. Licenses for an IDE, books, training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We’ll deal with estimation separately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b="1" smtClean="0"/>
              <a:t>Activity/Task Duration is Within Acceptable Limits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Activities can take a very long time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However, tasks (the lowest level of decomposition) should be limited in duration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Generally, less than 1-2 weeks is considered acceptable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This is something that can be easily tracked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Also, if something goes wrong, things should not go to far off track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e.g. A 5 day task takes 7 days to complete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e.g. A 10 day task was a waste of time, and needs to be re-thought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Work Assignments are Independent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When a task is assigned to a team member, it should be possible for that team member to complete without further instructions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e.g. A team member should not be meeting daily with a manager or customer while working on a 10 day task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 team member working on a task should have all they need when they begin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A team member building on another task’s deliverables should start the task after the other task’s deliverable is ready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e.g.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A team member is working on improving the design for the 3D graphical engine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When this is complete, another programmer might want to incorporate her code into the graphics engine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This should not be done until the graphics engine is complete (with respect to the re-design)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Sense with WBS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Another way to ensure a WBS is complete is to use common sense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If you were to tell a young child to brush their teeth, they might need more detailed instructions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Get your toothbrush and the toothpaste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Put a little bit of toothpaste on the toothbrush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Brush the front, back, tops, bottoms, and sides of your teeth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Spit into the sink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Rinse out your mouth with some water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Put away the toothbrush and toothpaste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However, team members have done similar tasks before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If you say brush your teeth to an adult, they know what to do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smtClean="0"/>
              <a:t>Not only is it a waste of time to go into more detail, it is also insulting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smtClean="0"/>
              <a:t>This is called micromanaging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Estimation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Estimation involves using the following information in order to make an educated guess about time or resource requirements:</a:t>
            </a:r>
          </a:p>
          <a:p>
            <a:pPr lvl="1" eaLnBrk="1" hangingPunct="1"/>
            <a:r>
              <a:rPr lang="en-US" sz="1800" smtClean="0"/>
              <a:t>Knowledge of the work required (expertise)</a:t>
            </a:r>
          </a:p>
          <a:p>
            <a:pPr lvl="2" eaLnBrk="1" hangingPunct="1"/>
            <a:r>
              <a:rPr lang="en-US" sz="1600" smtClean="0"/>
              <a:t>Ask people who know how long it should take</a:t>
            </a:r>
          </a:p>
          <a:p>
            <a:pPr lvl="1" eaLnBrk="1" hangingPunct="1"/>
            <a:r>
              <a:rPr lang="en-US" sz="1800" smtClean="0"/>
              <a:t>Group knowledge</a:t>
            </a:r>
          </a:p>
          <a:p>
            <a:pPr lvl="2" eaLnBrk="1" hangingPunct="1"/>
            <a:r>
              <a:rPr lang="en-US" sz="1600" smtClean="0"/>
              <a:t>Coming up with estimates as a group is no substitute for expertise, but sometimes expertise is not available</a:t>
            </a:r>
          </a:p>
          <a:p>
            <a:pPr lvl="2" eaLnBrk="1" hangingPunct="1"/>
            <a:r>
              <a:rPr lang="en-US" sz="1600" smtClean="0"/>
              <a:t>Advice from a group is generally more reliable than advice from an individual</a:t>
            </a:r>
          </a:p>
          <a:p>
            <a:pPr lvl="1" eaLnBrk="1" hangingPunct="1"/>
            <a:r>
              <a:rPr lang="en-US" sz="1800" smtClean="0"/>
              <a:t>Prior experience</a:t>
            </a:r>
          </a:p>
          <a:p>
            <a:pPr lvl="2" eaLnBrk="1" hangingPunct="1"/>
            <a:r>
              <a:rPr lang="en-US" sz="1600" smtClean="0"/>
              <a:t>e.g. It previously took 8 minutes to copy, print, seal, stamp, and address 1000 brochures</a:t>
            </a:r>
          </a:p>
          <a:p>
            <a:pPr lvl="2" eaLnBrk="1" hangingPunct="1"/>
            <a:r>
              <a:rPr lang="en-US" sz="1600" smtClean="0"/>
              <a:t>It </a:t>
            </a:r>
            <a:r>
              <a:rPr lang="en-US" sz="1600" i="1" smtClean="0"/>
              <a:t>should</a:t>
            </a:r>
            <a:r>
              <a:rPr lang="en-US" sz="1600" smtClean="0"/>
              <a:t> take about 80 minutes to get 10,000 brochures ready</a:t>
            </a:r>
          </a:p>
          <a:p>
            <a:pPr lvl="1" eaLnBrk="1" hangingPunct="1"/>
            <a:r>
              <a:rPr lang="en-US" sz="1800" smtClean="0"/>
              <a:t>Historical data</a:t>
            </a:r>
          </a:p>
          <a:p>
            <a:pPr lvl="2" eaLnBrk="1" hangingPunct="1"/>
            <a:r>
              <a:rPr lang="en-US" sz="1600" smtClean="0"/>
              <a:t>e.g. The team has worked on 3 other projects, which were all 25-50% over-budget on time</a:t>
            </a:r>
          </a:p>
          <a:p>
            <a:pPr lvl="2" eaLnBrk="1" hangingPunct="1"/>
            <a:r>
              <a:rPr lang="en-US" sz="1600" smtClean="0"/>
              <a:t>Therefore, expect them to go over their own estimates by a similar 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Estimation Units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There are several units in estimation: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Total time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e.g. It should take 3-4 weeks, with a most likely estimate of 18 days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This makes it obvious when the project </a:t>
            </a:r>
            <a:r>
              <a:rPr lang="en-US" sz="1600" i="1" smtClean="0"/>
              <a:t>should</a:t>
            </a:r>
            <a:r>
              <a:rPr lang="en-US" sz="1600" smtClean="0"/>
              <a:t> be completed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Human resource utilization (effort)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e.g. It should take 2-3 person-months, with a most likely estimate of 10 person-weeks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This way, you can see how adding people to the project will affect its duration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Lines of code (size)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e.g. It should be around 50,000 lines of code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This figure can then be used for other estimates, such as total time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However, few developers count lines of code anymore, so this is not very common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Also, not all lines of code are created equal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Function points (size/difficulty)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An estimate of the number of inputs, outputs, files, database tables, etc. that an application will require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e.g. This should have 6 inputs of low complexity (x3), 2 inputs of medium complexity (x4), and … for a 286 function point score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What is a schedule?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A schedule is a description of start and end times for all the WBS’ tasks</a:t>
            </a:r>
          </a:p>
          <a:p>
            <a:pPr lvl="1" eaLnBrk="1" hangingPunct="1"/>
            <a:r>
              <a:rPr lang="en-US" sz="2000" smtClean="0"/>
              <a:t>The schedule accommodates the plan</a:t>
            </a:r>
          </a:p>
          <a:p>
            <a:pPr lvl="1" eaLnBrk="1" hangingPunct="1"/>
            <a:r>
              <a:rPr lang="en-US" sz="2000" smtClean="0"/>
              <a:t>The schedule specifies all dates in terms of offsets from the start date</a:t>
            </a:r>
          </a:p>
          <a:p>
            <a:pPr lvl="1" eaLnBrk="1" hangingPunct="1"/>
            <a:r>
              <a:rPr lang="en-US" sz="2000" smtClean="0"/>
              <a:t>Ideally, the start date is a parameter which can be changed if the project start is delayed</a:t>
            </a:r>
          </a:p>
          <a:p>
            <a:pPr lvl="2" eaLnBrk="1" hangingPunct="1"/>
            <a:r>
              <a:rPr lang="en-US" sz="1800" smtClean="0"/>
              <a:t>This way, real dates can be seen</a:t>
            </a:r>
          </a:p>
          <a:p>
            <a:pPr lvl="2" eaLnBrk="1" hangingPunct="1"/>
            <a:r>
              <a:rPr lang="en-US" sz="1800" smtClean="0"/>
              <a:t>However, dates are not hardcoded so they can be easily changed</a:t>
            </a:r>
          </a:p>
          <a:p>
            <a:pPr eaLnBrk="1" hangingPunct="1"/>
            <a:r>
              <a:rPr lang="en-US" sz="2400" smtClean="0"/>
              <a:t>An important part of the schedule is the Gantt chart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Network Diagram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A network diagram shows task/activity flow</a:t>
            </a:r>
          </a:p>
          <a:p>
            <a:pPr eaLnBrk="1" hangingPunct="1"/>
            <a:r>
              <a:rPr lang="en-US" sz="2400" smtClean="0"/>
              <a:t>Flow from one task to another may indicate:</a:t>
            </a:r>
          </a:p>
          <a:p>
            <a:pPr lvl="1" eaLnBrk="1" hangingPunct="1"/>
            <a:r>
              <a:rPr lang="en-US" sz="2000" smtClean="0"/>
              <a:t>Dependencies between the tasks</a:t>
            </a:r>
          </a:p>
          <a:p>
            <a:pPr lvl="1" eaLnBrk="1" hangingPunct="1"/>
            <a:r>
              <a:rPr lang="en-US" sz="2000" smtClean="0"/>
              <a:t>Chronological ordering between the tasks</a:t>
            </a:r>
          </a:p>
          <a:p>
            <a:pPr eaLnBrk="1" hangingPunct="1"/>
            <a:r>
              <a:rPr lang="en-US" sz="2400" smtClean="0"/>
              <a:t>Parallel task flows indicate task independence</a:t>
            </a:r>
          </a:p>
          <a:p>
            <a:pPr lvl="1" eaLnBrk="1" hangingPunct="1"/>
            <a:r>
              <a:rPr lang="en-US" sz="2000" smtClean="0"/>
              <a:t>It is not necessarily the case that tasks may be done in parallel, but it is possible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Example : </a:t>
            </a:r>
          </a:p>
          <a:p>
            <a:pPr lvl="1" eaLnBrk="1" hangingPunct="1"/>
            <a:endParaRPr lang="en-US" sz="2000" smtClean="0"/>
          </a:p>
          <a:p>
            <a:pPr lvl="1" eaLnBrk="1" hangingPunct="1"/>
            <a:endParaRPr lang="en-US" sz="2000" smtClean="0"/>
          </a:p>
        </p:txBody>
      </p:sp>
      <p:grpSp>
        <p:nvGrpSpPr>
          <p:cNvPr id="41988" name="Group 20"/>
          <p:cNvGrpSpPr>
            <a:grpSpLocks/>
          </p:cNvGrpSpPr>
          <p:nvPr/>
        </p:nvGrpSpPr>
        <p:grpSpPr bwMode="auto">
          <a:xfrm>
            <a:off x="1066800" y="4724400"/>
            <a:ext cx="5943600" cy="1371600"/>
            <a:chOff x="672" y="2976"/>
            <a:chExt cx="3744" cy="864"/>
          </a:xfrm>
        </p:grpSpPr>
        <p:sp>
          <p:nvSpPr>
            <p:cNvPr id="41989" name="AutoShape 5"/>
            <p:cNvSpPr>
              <a:spLocks noChangeArrowheads="1"/>
            </p:cNvSpPr>
            <p:nvPr/>
          </p:nvSpPr>
          <p:spPr bwMode="auto">
            <a:xfrm>
              <a:off x="672" y="3048"/>
              <a:ext cx="756" cy="432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>
                  <a:latin typeface="Times New Roman" charset="0"/>
                </a:rPr>
                <a:t>Begin</a:t>
              </a:r>
            </a:p>
          </p:txBody>
        </p:sp>
        <p:sp>
          <p:nvSpPr>
            <p:cNvPr id="41990" name="AutoShape 6"/>
            <p:cNvSpPr>
              <a:spLocks noChangeArrowheads="1"/>
            </p:cNvSpPr>
            <p:nvPr/>
          </p:nvSpPr>
          <p:spPr bwMode="auto">
            <a:xfrm>
              <a:off x="3912" y="3192"/>
              <a:ext cx="504" cy="36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>
                  <a:latin typeface="Times New Roman" charset="0"/>
                </a:rPr>
                <a:t>End</a:t>
              </a:r>
            </a:p>
          </p:txBody>
        </p:sp>
        <p:sp>
          <p:nvSpPr>
            <p:cNvPr id="41991" name="Rectangle 7"/>
            <p:cNvSpPr>
              <a:spLocks noChangeArrowheads="1"/>
            </p:cNvSpPr>
            <p:nvPr/>
          </p:nvSpPr>
          <p:spPr bwMode="auto">
            <a:xfrm>
              <a:off x="1608" y="3120"/>
              <a:ext cx="420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92" name="Rectangle 8"/>
            <p:cNvSpPr>
              <a:spLocks noChangeArrowheads="1"/>
            </p:cNvSpPr>
            <p:nvPr/>
          </p:nvSpPr>
          <p:spPr bwMode="auto">
            <a:xfrm>
              <a:off x="2400" y="3552"/>
              <a:ext cx="384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93" name="Rectangle 9"/>
            <p:cNvSpPr>
              <a:spLocks noChangeArrowheads="1"/>
            </p:cNvSpPr>
            <p:nvPr/>
          </p:nvSpPr>
          <p:spPr bwMode="auto">
            <a:xfrm>
              <a:off x="2448" y="2976"/>
              <a:ext cx="336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94" name="Rectangle 10"/>
            <p:cNvSpPr>
              <a:spLocks noChangeArrowheads="1"/>
            </p:cNvSpPr>
            <p:nvPr/>
          </p:nvSpPr>
          <p:spPr bwMode="auto">
            <a:xfrm>
              <a:off x="3192" y="3552"/>
              <a:ext cx="420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95" name="Rectangle 11"/>
            <p:cNvSpPr>
              <a:spLocks noChangeArrowheads="1"/>
            </p:cNvSpPr>
            <p:nvPr/>
          </p:nvSpPr>
          <p:spPr bwMode="auto">
            <a:xfrm>
              <a:off x="3192" y="2976"/>
              <a:ext cx="420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96" name="Line 12"/>
            <p:cNvSpPr>
              <a:spLocks noChangeShapeType="1"/>
            </p:cNvSpPr>
            <p:nvPr/>
          </p:nvSpPr>
          <p:spPr bwMode="auto">
            <a:xfrm>
              <a:off x="1440" y="3264"/>
              <a:ext cx="21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997" name="Line 13"/>
            <p:cNvSpPr>
              <a:spLocks noChangeShapeType="1"/>
            </p:cNvSpPr>
            <p:nvPr/>
          </p:nvSpPr>
          <p:spPr bwMode="auto">
            <a:xfrm flipV="1">
              <a:off x="1968" y="3120"/>
              <a:ext cx="504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1968" y="3264"/>
              <a:ext cx="432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999" name="Line 15"/>
            <p:cNvSpPr>
              <a:spLocks noChangeShapeType="1"/>
            </p:cNvSpPr>
            <p:nvPr/>
          </p:nvSpPr>
          <p:spPr bwMode="auto">
            <a:xfrm>
              <a:off x="2760" y="3120"/>
              <a:ext cx="4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2000" name="Line 16"/>
            <p:cNvSpPr>
              <a:spLocks noChangeShapeType="1"/>
            </p:cNvSpPr>
            <p:nvPr/>
          </p:nvSpPr>
          <p:spPr bwMode="auto">
            <a:xfrm>
              <a:off x="2760" y="3120"/>
              <a:ext cx="588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2001" name="Line 17"/>
            <p:cNvSpPr>
              <a:spLocks noChangeShapeType="1"/>
            </p:cNvSpPr>
            <p:nvPr/>
          </p:nvSpPr>
          <p:spPr bwMode="auto">
            <a:xfrm>
              <a:off x="2760" y="3696"/>
              <a:ext cx="4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2002" name="Line 18"/>
            <p:cNvSpPr>
              <a:spLocks noChangeShapeType="1"/>
            </p:cNvSpPr>
            <p:nvPr/>
          </p:nvSpPr>
          <p:spPr bwMode="auto">
            <a:xfrm>
              <a:off x="3600" y="3120"/>
              <a:ext cx="456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2003" name="Line 19"/>
            <p:cNvSpPr>
              <a:spLocks noChangeShapeType="1"/>
            </p:cNvSpPr>
            <p:nvPr/>
          </p:nvSpPr>
          <p:spPr bwMode="auto">
            <a:xfrm flipV="1">
              <a:off x="3600" y="3480"/>
              <a:ext cx="456" cy="2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gray">
          <a:xfrm>
            <a:off x="1752600" y="2286000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chemeClr val="bg1"/>
                </a:solidFill>
              </a:rPr>
              <a:t>1. Creating a WBS</a:t>
            </a:r>
            <a:r>
              <a:rPr lang="en-U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gray">
          <a:xfrm>
            <a:off x="1752600" y="3048000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>
                <a:solidFill>
                  <a:schemeClr val="bg1"/>
                </a:solidFill>
              </a:rPr>
              <a:t>2. Using the WBS for Estimation</a:t>
            </a:r>
            <a:r>
              <a:rPr lang="en-US" sz="240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Schedules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 schedule is an implementation of the project plan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However, in industry lingo, a </a:t>
            </a:r>
            <a:r>
              <a:rPr lang="en-US" sz="2000" i="1" smtClean="0"/>
              <a:t>project plan document</a:t>
            </a:r>
            <a:r>
              <a:rPr lang="en-US" sz="2000" smtClean="0"/>
              <a:t> normally includes the schedule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 common schedule representation is a Gantt chart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 Gantt chart is a graphical depiction of the task flow, with dates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Dates are shown as the x-axis, so questions about start/end times can be answered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e.g. Relative start times of parallel tasks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e.g. Completion of all of an activity’s tasks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e.g. Chronological dependencies between tasks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However, other formats are possible: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 calendar, showing tasks started, active, and completing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 list of task descriptions, including start and expected end 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Gantt Charts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900113"/>
          </a:xfrm>
        </p:spPr>
        <p:txBody>
          <a:bodyPr/>
          <a:lstStyle/>
          <a:p>
            <a:pPr eaLnBrk="1" hangingPunct="1"/>
            <a:r>
              <a:rPr lang="en-US" sz="2400" smtClean="0"/>
              <a:t>Visual representation can help when a project manager needs an overview: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143000" y="2667000"/>
            <a:ext cx="7315200" cy="3429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>
            <a:off x="15240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>
            <a:off x="12192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>
            <a:off x="12954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1371600" y="2667000"/>
            <a:ext cx="0" cy="3429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14478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1600200" y="2667000"/>
            <a:ext cx="0" cy="3429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19812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16764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>
            <a:off x="17526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18288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>
            <a:off x="19050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>
            <a:off x="2057400" y="2667000"/>
            <a:ext cx="0" cy="3429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>
            <a:off x="24384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>
            <a:off x="21336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22098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22860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>
            <a:off x="23622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22" name="Line 22"/>
          <p:cNvSpPr>
            <a:spLocks noChangeShapeType="1"/>
          </p:cNvSpPr>
          <p:nvPr/>
        </p:nvSpPr>
        <p:spPr bwMode="auto">
          <a:xfrm>
            <a:off x="2514600" y="2667000"/>
            <a:ext cx="0" cy="3429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>
            <a:off x="28956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>
            <a:off x="25908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>
            <a:off x="26670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26" name="Line 26"/>
          <p:cNvSpPr>
            <a:spLocks noChangeShapeType="1"/>
          </p:cNvSpPr>
          <p:nvPr/>
        </p:nvSpPr>
        <p:spPr bwMode="auto">
          <a:xfrm>
            <a:off x="27432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27" name="Line 27"/>
          <p:cNvSpPr>
            <a:spLocks noChangeShapeType="1"/>
          </p:cNvSpPr>
          <p:nvPr/>
        </p:nvSpPr>
        <p:spPr bwMode="auto">
          <a:xfrm>
            <a:off x="28194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28" name="Line 28"/>
          <p:cNvSpPr>
            <a:spLocks noChangeShapeType="1"/>
          </p:cNvSpPr>
          <p:nvPr/>
        </p:nvSpPr>
        <p:spPr bwMode="auto">
          <a:xfrm>
            <a:off x="2971800" y="2667000"/>
            <a:ext cx="0" cy="3429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29" name="Line 29"/>
          <p:cNvSpPr>
            <a:spLocks noChangeShapeType="1"/>
          </p:cNvSpPr>
          <p:nvPr/>
        </p:nvSpPr>
        <p:spPr bwMode="auto">
          <a:xfrm>
            <a:off x="33528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30" name="Line 30"/>
          <p:cNvSpPr>
            <a:spLocks noChangeShapeType="1"/>
          </p:cNvSpPr>
          <p:nvPr/>
        </p:nvSpPr>
        <p:spPr bwMode="auto">
          <a:xfrm>
            <a:off x="30480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31" name="Line 31"/>
          <p:cNvSpPr>
            <a:spLocks noChangeShapeType="1"/>
          </p:cNvSpPr>
          <p:nvPr/>
        </p:nvSpPr>
        <p:spPr bwMode="auto">
          <a:xfrm>
            <a:off x="31242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32" name="Line 32"/>
          <p:cNvSpPr>
            <a:spLocks noChangeShapeType="1"/>
          </p:cNvSpPr>
          <p:nvPr/>
        </p:nvSpPr>
        <p:spPr bwMode="auto">
          <a:xfrm>
            <a:off x="32004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33" name="Line 33"/>
          <p:cNvSpPr>
            <a:spLocks noChangeShapeType="1"/>
          </p:cNvSpPr>
          <p:nvPr/>
        </p:nvSpPr>
        <p:spPr bwMode="auto">
          <a:xfrm>
            <a:off x="32766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34" name="Line 34"/>
          <p:cNvSpPr>
            <a:spLocks noChangeShapeType="1"/>
          </p:cNvSpPr>
          <p:nvPr/>
        </p:nvSpPr>
        <p:spPr bwMode="auto">
          <a:xfrm>
            <a:off x="3429000" y="2667000"/>
            <a:ext cx="0" cy="3429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35" name="Line 35"/>
          <p:cNvSpPr>
            <a:spLocks noChangeShapeType="1"/>
          </p:cNvSpPr>
          <p:nvPr/>
        </p:nvSpPr>
        <p:spPr bwMode="auto">
          <a:xfrm>
            <a:off x="38100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36" name="Line 36"/>
          <p:cNvSpPr>
            <a:spLocks noChangeShapeType="1"/>
          </p:cNvSpPr>
          <p:nvPr/>
        </p:nvSpPr>
        <p:spPr bwMode="auto">
          <a:xfrm>
            <a:off x="35052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37" name="Line 37"/>
          <p:cNvSpPr>
            <a:spLocks noChangeShapeType="1"/>
          </p:cNvSpPr>
          <p:nvPr/>
        </p:nvSpPr>
        <p:spPr bwMode="auto">
          <a:xfrm>
            <a:off x="35814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38" name="Line 38"/>
          <p:cNvSpPr>
            <a:spLocks noChangeShapeType="1"/>
          </p:cNvSpPr>
          <p:nvPr/>
        </p:nvSpPr>
        <p:spPr bwMode="auto">
          <a:xfrm>
            <a:off x="36576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39" name="Line 39"/>
          <p:cNvSpPr>
            <a:spLocks noChangeShapeType="1"/>
          </p:cNvSpPr>
          <p:nvPr/>
        </p:nvSpPr>
        <p:spPr bwMode="auto">
          <a:xfrm>
            <a:off x="37338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40" name="Line 40"/>
          <p:cNvSpPr>
            <a:spLocks noChangeShapeType="1"/>
          </p:cNvSpPr>
          <p:nvPr/>
        </p:nvSpPr>
        <p:spPr bwMode="auto">
          <a:xfrm>
            <a:off x="3886200" y="2667000"/>
            <a:ext cx="0" cy="3429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41" name="Line 41"/>
          <p:cNvSpPr>
            <a:spLocks noChangeShapeType="1"/>
          </p:cNvSpPr>
          <p:nvPr/>
        </p:nvSpPr>
        <p:spPr bwMode="auto">
          <a:xfrm>
            <a:off x="42672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42" name="Line 42"/>
          <p:cNvSpPr>
            <a:spLocks noChangeShapeType="1"/>
          </p:cNvSpPr>
          <p:nvPr/>
        </p:nvSpPr>
        <p:spPr bwMode="auto">
          <a:xfrm>
            <a:off x="39624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43" name="Line 43"/>
          <p:cNvSpPr>
            <a:spLocks noChangeShapeType="1"/>
          </p:cNvSpPr>
          <p:nvPr/>
        </p:nvSpPr>
        <p:spPr bwMode="auto">
          <a:xfrm>
            <a:off x="40386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44" name="Line 44"/>
          <p:cNvSpPr>
            <a:spLocks noChangeShapeType="1"/>
          </p:cNvSpPr>
          <p:nvPr/>
        </p:nvSpPr>
        <p:spPr bwMode="auto">
          <a:xfrm>
            <a:off x="41148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45" name="Line 45"/>
          <p:cNvSpPr>
            <a:spLocks noChangeShapeType="1"/>
          </p:cNvSpPr>
          <p:nvPr/>
        </p:nvSpPr>
        <p:spPr bwMode="auto">
          <a:xfrm>
            <a:off x="41910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46" name="Line 46"/>
          <p:cNvSpPr>
            <a:spLocks noChangeShapeType="1"/>
          </p:cNvSpPr>
          <p:nvPr/>
        </p:nvSpPr>
        <p:spPr bwMode="auto">
          <a:xfrm>
            <a:off x="4343400" y="2667000"/>
            <a:ext cx="0" cy="3429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47" name="Line 47"/>
          <p:cNvSpPr>
            <a:spLocks noChangeShapeType="1"/>
          </p:cNvSpPr>
          <p:nvPr/>
        </p:nvSpPr>
        <p:spPr bwMode="auto">
          <a:xfrm>
            <a:off x="47244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48" name="Line 48"/>
          <p:cNvSpPr>
            <a:spLocks noChangeShapeType="1"/>
          </p:cNvSpPr>
          <p:nvPr/>
        </p:nvSpPr>
        <p:spPr bwMode="auto">
          <a:xfrm>
            <a:off x="44196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49" name="Line 49"/>
          <p:cNvSpPr>
            <a:spLocks noChangeShapeType="1"/>
          </p:cNvSpPr>
          <p:nvPr/>
        </p:nvSpPr>
        <p:spPr bwMode="auto">
          <a:xfrm>
            <a:off x="44958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50" name="Line 50"/>
          <p:cNvSpPr>
            <a:spLocks noChangeShapeType="1"/>
          </p:cNvSpPr>
          <p:nvPr/>
        </p:nvSpPr>
        <p:spPr bwMode="auto">
          <a:xfrm>
            <a:off x="45720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51" name="Line 51"/>
          <p:cNvSpPr>
            <a:spLocks noChangeShapeType="1"/>
          </p:cNvSpPr>
          <p:nvPr/>
        </p:nvSpPr>
        <p:spPr bwMode="auto">
          <a:xfrm>
            <a:off x="46482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52" name="Line 52"/>
          <p:cNvSpPr>
            <a:spLocks noChangeShapeType="1"/>
          </p:cNvSpPr>
          <p:nvPr/>
        </p:nvSpPr>
        <p:spPr bwMode="auto">
          <a:xfrm>
            <a:off x="4800600" y="2667000"/>
            <a:ext cx="0" cy="3429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53" name="Line 53"/>
          <p:cNvSpPr>
            <a:spLocks noChangeShapeType="1"/>
          </p:cNvSpPr>
          <p:nvPr/>
        </p:nvSpPr>
        <p:spPr bwMode="auto">
          <a:xfrm>
            <a:off x="51816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54" name="Line 54"/>
          <p:cNvSpPr>
            <a:spLocks noChangeShapeType="1"/>
          </p:cNvSpPr>
          <p:nvPr/>
        </p:nvSpPr>
        <p:spPr bwMode="auto">
          <a:xfrm>
            <a:off x="48768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55" name="Line 55"/>
          <p:cNvSpPr>
            <a:spLocks noChangeShapeType="1"/>
          </p:cNvSpPr>
          <p:nvPr/>
        </p:nvSpPr>
        <p:spPr bwMode="auto">
          <a:xfrm>
            <a:off x="49530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56" name="Line 56"/>
          <p:cNvSpPr>
            <a:spLocks noChangeShapeType="1"/>
          </p:cNvSpPr>
          <p:nvPr/>
        </p:nvSpPr>
        <p:spPr bwMode="auto">
          <a:xfrm>
            <a:off x="50292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57" name="Line 57"/>
          <p:cNvSpPr>
            <a:spLocks noChangeShapeType="1"/>
          </p:cNvSpPr>
          <p:nvPr/>
        </p:nvSpPr>
        <p:spPr bwMode="auto">
          <a:xfrm>
            <a:off x="51054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58" name="Line 58"/>
          <p:cNvSpPr>
            <a:spLocks noChangeShapeType="1"/>
          </p:cNvSpPr>
          <p:nvPr/>
        </p:nvSpPr>
        <p:spPr bwMode="auto">
          <a:xfrm>
            <a:off x="5257800" y="2667000"/>
            <a:ext cx="0" cy="3429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59" name="Line 59"/>
          <p:cNvSpPr>
            <a:spLocks noChangeShapeType="1"/>
          </p:cNvSpPr>
          <p:nvPr/>
        </p:nvSpPr>
        <p:spPr bwMode="auto">
          <a:xfrm>
            <a:off x="56388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60" name="Line 60"/>
          <p:cNvSpPr>
            <a:spLocks noChangeShapeType="1"/>
          </p:cNvSpPr>
          <p:nvPr/>
        </p:nvSpPr>
        <p:spPr bwMode="auto">
          <a:xfrm>
            <a:off x="53340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61" name="Line 61"/>
          <p:cNvSpPr>
            <a:spLocks noChangeShapeType="1"/>
          </p:cNvSpPr>
          <p:nvPr/>
        </p:nvSpPr>
        <p:spPr bwMode="auto">
          <a:xfrm>
            <a:off x="54102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62" name="Line 62"/>
          <p:cNvSpPr>
            <a:spLocks noChangeShapeType="1"/>
          </p:cNvSpPr>
          <p:nvPr/>
        </p:nvSpPr>
        <p:spPr bwMode="auto">
          <a:xfrm>
            <a:off x="54864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63" name="Line 63"/>
          <p:cNvSpPr>
            <a:spLocks noChangeShapeType="1"/>
          </p:cNvSpPr>
          <p:nvPr/>
        </p:nvSpPr>
        <p:spPr bwMode="auto">
          <a:xfrm>
            <a:off x="55626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64" name="Line 64"/>
          <p:cNvSpPr>
            <a:spLocks noChangeShapeType="1"/>
          </p:cNvSpPr>
          <p:nvPr/>
        </p:nvSpPr>
        <p:spPr bwMode="auto">
          <a:xfrm>
            <a:off x="5715000" y="2667000"/>
            <a:ext cx="0" cy="3429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65" name="Line 65"/>
          <p:cNvSpPr>
            <a:spLocks noChangeShapeType="1"/>
          </p:cNvSpPr>
          <p:nvPr/>
        </p:nvSpPr>
        <p:spPr bwMode="auto">
          <a:xfrm>
            <a:off x="60960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66" name="Line 66"/>
          <p:cNvSpPr>
            <a:spLocks noChangeShapeType="1"/>
          </p:cNvSpPr>
          <p:nvPr/>
        </p:nvSpPr>
        <p:spPr bwMode="auto">
          <a:xfrm>
            <a:off x="57912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67" name="Line 67"/>
          <p:cNvSpPr>
            <a:spLocks noChangeShapeType="1"/>
          </p:cNvSpPr>
          <p:nvPr/>
        </p:nvSpPr>
        <p:spPr bwMode="auto">
          <a:xfrm>
            <a:off x="58674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68" name="Line 68"/>
          <p:cNvSpPr>
            <a:spLocks noChangeShapeType="1"/>
          </p:cNvSpPr>
          <p:nvPr/>
        </p:nvSpPr>
        <p:spPr bwMode="auto">
          <a:xfrm>
            <a:off x="59436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69" name="Line 69"/>
          <p:cNvSpPr>
            <a:spLocks noChangeShapeType="1"/>
          </p:cNvSpPr>
          <p:nvPr/>
        </p:nvSpPr>
        <p:spPr bwMode="auto">
          <a:xfrm>
            <a:off x="60198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70" name="Line 70"/>
          <p:cNvSpPr>
            <a:spLocks noChangeShapeType="1"/>
          </p:cNvSpPr>
          <p:nvPr/>
        </p:nvSpPr>
        <p:spPr bwMode="auto">
          <a:xfrm>
            <a:off x="6172200" y="2667000"/>
            <a:ext cx="0" cy="3429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71" name="Line 71"/>
          <p:cNvSpPr>
            <a:spLocks noChangeShapeType="1"/>
          </p:cNvSpPr>
          <p:nvPr/>
        </p:nvSpPr>
        <p:spPr bwMode="auto">
          <a:xfrm>
            <a:off x="65532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72" name="Line 72"/>
          <p:cNvSpPr>
            <a:spLocks noChangeShapeType="1"/>
          </p:cNvSpPr>
          <p:nvPr/>
        </p:nvSpPr>
        <p:spPr bwMode="auto">
          <a:xfrm>
            <a:off x="62484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73" name="Line 73"/>
          <p:cNvSpPr>
            <a:spLocks noChangeShapeType="1"/>
          </p:cNvSpPr>
          <p:nvPr/>
        </p:nvSpPr>
        <p:spPr bwMode="auto">
          <a:xfrm>
            <a:off x="63246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74" name="Line 74"/>
          <p:cNvSpPr>
            <a:spLocks noChangeShapeType="1"/>
          </p:cNvSpPr>
          <p:nvPr/>
        </p:nvSpPr>
        <p:spPr bwMode="auto">
          <a:xfrm>
            <a:off x="64008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75" name="Line 75"/>
          <p:cNvSpPr>
            <a:spLocks noChangeShapeType="1"/>
          </p:cNvSpPr>
          <p:nvPr/>
        </p:nvSpPr>
        <p:spPr bwMode="auto">
          <a:xfrm>
            <a:off x="64770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76" name="Line 76"/>
          <p:cNvSpPr>
            <a:spLocks noChangeShapeType="1"/>
          </p:cNvSpPr>
          <p:nvPr/>
        </p:nvSpPr>
        <p:spPr bwMode="auto">
          <a:xfrm>
            <a:off x="6629400" y="2667000"/>
            <a:ext cx="0" cy="3429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77" name="Line 77"/>
          <p:cNvSpPr>
            <a:spLocks noChangeShapeType="1"/>
          </p:cNvSpPr>
          <p:nvPr/>
        </p:nvSpPr>
        <p:spPr bwMode="auto">
          <a:xfrm>
            <a:off x="70104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78" name="Line 78"/>
          <p:cNvSpPr>
            <a:spLocks noChangeShapeType="1"/>
          </p:cNvSpPr>
          <p:nvPr/>
        </p:nvSpPr>
        <p:spPr bwMode="auto">
          <a:xfrm>
            <a:off x="6705600" y="2667000"/>
            <a:ext cx="0" cy="3429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79" name="Line 79"/>
          <p:cNvSpPr>
            <a:spLocks noChangeShapeType="1"/>
          </p:cNvSpPr>
          <p:nvPr/>
        </p:nvSpPr>
        <p:spPr bwMode="auto">
          <a:xfrm>
            <a:off x="67818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80" name="Line 80"/>
          <p:cNvSpPr>
            <a:spLocks noChangeShapeType="1"/>
          </p:cNvSpPr>
          <p:nvPr/>
        </p:nvSpPr>
        <p:spPr bwMode="auto">
          <a:xfrm>
            <a:off x="68580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81" name="Line 81"/>
          <p:cNvSpPr>
            <a:spLocks noChangeShapeType="1"/>
          </p:cNvSpPr>
          <p:nvPr/>
        </p:nvSpPr>
        <p:spPr bwMode="auto">
          <a:xfrm>
            <a:off x="69342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82" name="Line 82"/>
          <p:cNvSpPr>
            <a:spLocks noChangeShapeType="1"/>
          </p:cNvSpPr>
          <p:nvPr/>
        </p:nvSpPr>
        <p:spPr bwMode="auto">
          <a:xfrm>
            <a:off x="7086600" y="2667000"/>
            <a:ext cx="0" cy="3429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83" name="Line 83"/>
          <p:cNvSpPr>
            <a:spLocks noChangeShapeType="1"/>
          </p:cNvSpPr>
          <p:nvPr/>
        </p:nvSpPr>
        <p:spPr bwMode="auto">
          <a:xfrm>
            <a:off x="74676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84" name="Line 84"/>
          <p:cNvSpPr>
            <a:spLocks noChangeShapeType="1"/>
          </p:cNvSpPr>
          <p:nvPr/>
        </p:nvSpPr>
        <p:spPr bwMode="auto">
          <a:xfrm>
            <a:off x="71628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85" name="Line 85"/>
          <p:cNvSpPr>
            <a:spLocks noChangeShapeType="1"/>
          </p:cNvSpPr>
          <p:nvPr/>
        </p:nvSpPr>
        <p:spPr bwMode="auto">
          <a:xfrm>
            <a:off x="72390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86" name="Line 86"/>
          <p:cNvSpPr>
            <a:spLocks noChangeShapeType="1"/>
          </p:cNvSpPr>
          <p:nvPr/>
        </p:nvSpPr>
        <p:spPr bwMode="auto">
          <a:xfrm>
            <a:off x="73152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87" name="Line 87"/>
          <p:cNvSpPr>
            <a:spLocks noChangeShapeType="1"/>
          </p:cNvSpPr>
          <p:nvPr/>
        </p:nvSpPr>
        <p:spPr bwMode="auto">
          <a:xfrm>
            <a:off x="73914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88" name="Line 88"/>
          <p:cNvSpPr>
            <a:spLocks noChangeShapeType="1"/>
          </p:cNvSpPr>
          <p:nvPr/>
        </p:nvSpPr>
        <p:spPr bwMode="auto">
          <a:xfrm>
            <a:off x="7543800" y="2667000"/>
            <a:ext cx="0" cy="3429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89" name="Line 89"/>
          <p:cNvSpPr>
            <a:spLocks noChangeShapeType="1"/>
          </p:cNvSpPr>
          <p:nvPr/>
        </p:nvSpPr>
        <p:spPr bwMode="auto">
          <a:xfrm>
            <a:off x="79248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90" name="Line 90"/>
          <p:cNvSpPr>
            <a:spLocks noChangeShapeType="1"/>
          </p:cNvSpPr>
          <p:nvPr/>
        </p:nvSpPr>
        <p:spPr bwMode="auto">
          <a:xfrm>
            <a:off x="76200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91" name="Line 91"/>
          <p:cNvSpPr>
            <a:spLocks noChangeShapeType="1"/>
          </p:cNvSpPr>
          <p:nvPr/>
        </p:nvSpPr>
        <p:spPr bwMode="auto">
          <a:xfrm>
            <a:off x="76962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92" name="Line 92"/>
          <p:cNvSpPr>
            <a:spLocks noChangeShapeType="1"/>
          </p:cNvSpPr>
          <p:nvPr/>
        </p:nvSpPr>
        <p:spPr bwMode="auto">
          <a:xfrm>
            <a:off x="77724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93" name="Line 93"/>
          <p:cNvSpPr>
            <a:spLocks noChangeShapeType="1"/>
          </p:cNvSpPr>
          <p:nvPr/>
        </p:nvSpPr>
        <p:spPr bwMode="auto">
          <a:xfrm>
            <a:off x="78486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94" name="Line 94"/>
          <p:cNvSpPr>
            <a:spLocks noChangeShapeType="1"/>
          </p:cNvSpPr>
          <p:nvPr/>
        </p:nvSpPr>
        <p:spPr bwMode="auto">
          <a:xfrm>
            <a:off x="8001000" y="2667000"/>
            <a:ext cx="0" cy="3429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95" name="Line 95"/>
          <p:cNvSpPr>
            <a:spLocks noChangeShapeType="1"/>
          </p:cNvSpPr>
          <p:nvPr/>
        </p:nvSpPr>
        <p:spPr bwMode="auto">
          <a:xfrm>
            <a:off x="83820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96" name="Line 96"/>
          <p:cNvSpPr>
            <a:spLocks noChangeShapeType="1"/>
          </p:cNvSpPr>
          <p:nvPr/>
        </p:nvSpPr>
        <p:spPr bwMode="auto">
          <a:xfrm>
            <a:off x="80772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97" name="Line 97"/>
          <p:cNvSpPr>
            <a:spLocks noChangeShapeType="1"/>
          </p:cNvSpPr>
          <p:nvPr/>
        </p:nvSpPr>
        <p:spPr bwMode="auto">
          <a:xfrm>
            <a:off x="81534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98" name="Line 98"/>
          <p:cNvSpPr>
            <a:spLocks noChangeShapeType="1"/>
          </p:cNvSpPr>
          <p:nvPr/>
        </p:nvSpPr>
        <p:spPr bwMode="auto">
          <a:xfrm>
            <a:off x="82296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299" name="Line 99"/>
          <p:cNvSpPr>
            <a:spLocks noChangeShapeType="1"/>
          </p:cNvSpPr>
          <p:nvPr/>
        </p:nvSpPr>
        <p:spPr bwMode="auto">
          <a:xfrm>
            <a:off x="8305800" y="26670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300" name="Line 100"/>
          <p:cNvSpPr>
            <a:spLocks noChangeShapeType="1"/>
          </p:cNvSpPr>
          <p:nvPr/>
        </p:nvSpPr>
        <p:spPr bwMode="auto">
          <a:xfrm>
            <a:off x="8458200" y="2667000"/>
            <a:ext cx="0" cy="3429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301" name="Text Box 101"/>
          <p:cNvSpPr txBox="1">
            <a:spLocks noChangeArrowheads="1"/>
          </p:cNvSpPr>
          <p:nvPr/>
        </p:nvSpPr>
        <p:spPr bwMode="auto">
          <a:xfrm>
            <a:off x="1279525" y="2330450"/>
            <a:ext cx="1177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September</a:t>
            </a:r>
          </a:p>
        </p:txBody>
      </p:sp>
      <p:sp>
        <p:nvSpPr>
          <p:cNvPr id="51302" name="Text Box 102"/>
          <p:cNvSpPr txBox="1">
            <a:spLocks noChangeArrowheads="1"/>
          </p:cNvSpPr>
          <p:nvPr/>
        </p:nvSpPr>
        <p:spPr bwMode="auto">
          <a:xfrm>
            <a:off x="3117850" y="2330450"/>
            <a:ext cx="908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October</a:t>
            </a:r>
          </a:p>
        </p:txBody>
      </p:sp>
      <p:sp>
        <p:nvSpPr>
          <p:cNvPr id="51303" name="Text Box 103"/>
          <p:cNvSpPr txBox="1">
            <a:spLocks noChangeArrowheads="1"/>
          </p:cNvSpPr>
          <p:nvPr/>
        </p:nvSpPr>
        <p:spPr bwMode="auto">
          <a:xfrm>
            <a:off x="5022850" y="2316163"/>
            <a:ext cx="1120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November</a:t>
            </a:r>
          </a:p>
        </p:txBody>
      </p:sp>
      <p:sp>
        <p:nvSpPr>
          <p:cNvPr id="51304" name="Text Box 104"/>
          <p:cNvSpPr txBox="1">
            <a:spLocks noChangeArrowheads="1"/>
          </p:cNvSpPr>
          <p:nvPr/>
        </p:nvSpPr>
        <p:spPr bwMode="auto">
          <a:xfrm>
            <a:off x="6991350" y="2316163"/>
            <a:ext cx="1120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December</a:t>
            </a:r>
          </a:p>
        </p:txBody>
      </p:sp>
      <p:sp>
        <p:nvSpPr>
          <p:cNvPr id="51305" name="Text Box 105"/>
          <p:cNvSpPr txBox="1">
            <a:spLocks noChangeArrowheads="1"/>
          </p:cNvSpPr>
          <p:nvPr/>
        </p:nvSpPr>
        <p:spPr bwMode="auto">
          <a:xfrm>
            <a:off x="60325" y="2627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CA"/>
          </a:p>
        </p:txBody>
      </p:sp>
      <p:sp>
        <p:nvSpPr>
          <p:cNvPr id="51306" name="Text Box 106"/>
          <p:cNvSpPr txBox="1">
            <a:spLocks noChangeArrowheads="1"/>
          </p:cNvSpPr>
          <p:nvPr/>
        </p:nvSpPr>
        <p:spPr bwMode="auto">
          <a:xfrm>
            <a:off x="93663" y="2768600"/>
            <a:ext cx="1027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/>
              <a:t>User Interface</a:t>
            </a:r>
          </a:p>
          <a:p>
            <a:pPr algn="r"/>
            <a:r>
              <a:rPr lang="en-US" sz="1000" b="1"/>
              <a:t>Prototype</a:t>
            </a:r>
          </a:p>
        </p:txBody>
      </p:sp>
      <p:sp>
        <p:nvSpPr>
          <p:cNvPr id="51307" name="Text Box 107"/>
          <p:cNvSpPr txBox="1">
            <a:spLocks noChangeArrowheads="1"/>
          </p:cNvSpPr>
          <p:nvPr/>
        </p:nvSpPr>
        <p:spPr bwMode="auto">
          <a:xfrm>
            <a:off x="201613" y="4398963"/>
            <a:ext cx="923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/>
              <a:t>Registration</a:t>
            </a:r>
          </a:p>
          <a:p>
            <a:pPr algn="r"/>
            <a:r>
              <a:rPr lang="en-US" sz="1000" b="1"/>
              <a:t>Persistence</a:t>
            </a:r>
          </a:p>
        </p:txBody>
      </p:sp>
      <p:sp>
        <p:nvSpPr>
          <p:cNvPr id="51308" name="Text Box 108"/>
          <p:cNvSpPr txBox="1">
            <a:spLocks noChangeArrowheads="1"/>
          </p:cNvSpPr>
          <p:nvPr/>
        </p:nvSpPr>
        <p:spPr bwMode="auto">
          <a:xfrm>
            <a:off x="58738" y="4854575"/>
            <a:ext cx="1084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/>
              <a:t>Code to Gen. </a:t>
            </a:r>
          </a:p>
          <a:p>
            <a:pPr algn="r"/>
            <a:r>
              <a:rPr lang="en-US" sz="1000" b="1"/>
              <a:t>Password MD5</a:t>
            </a:r>
          </a:p>
        </p:txBody>
      </p:sp>
      <p:sp>
        <p:nvSpPr>
          <p:cNvPr id="51309" name="Text Box 109"/>
          <p:cNvSpPr txBox="1">
            <a:spLocks noChangeArrowheads="1"/>
          </p:cNvSpPr>
          <p:nvPr/>
        </p:nvSpPr>
        <p:spPr bwMode="auto">
          <a:xfrm>
            <a:off x="446088" y="5434013"/>
            <a:ext cx="620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/>
              <a:t>…etc…</a:t>
            </a:r>
          </a:p>
        </p:txBody>
      </p:sp>
      <p:sp>
        <p:nvSpPr>
          <p:cNvPr id="51310" name="Text Box 110"/>
          <p:cNvSpPr txBox="1">
            <a:spLocks noChangeArrowheads="1"/>
          </p:cNvSpPr>
          <p:nvPr/>
        </p:nvSpPr>
        <p:spPr bwMode="auto">
          <a:xfrm>
            <a:off x="219075" y="3222625"/>
            <a:ext cx="923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/>
              <a:t>Registration</a:t>
            </a:r>
          </a:p>
          <a:p>
            <a:pPr algn="r"/>
            <a:r>
              <a:rPr lang="en-US" sz="1000" b="1"/>
              <a:t>Dialog</a:t>
            </a:r>
          </a:p>
        </p:txBody>
      </p:sp>
      <p:sp>
        <p:nvSpPr>
          <p:cNvPr id="51311" name="Rectangle 111"/>
          <p:cNvSpPr>
            <a:spLocks noChangeArrowheads="1"/>
          </p:cNvSpPr>
          <p:nvPr/>
        </p:nvSpPr>
        <p:spPr bwMode="auto">
          <a:xfrm>
            <a:off x="1371600" y="2895600"/>
            <a:ext cx="838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12" name="Rectangle 112"/>
          <p:cNvSpPr>
            <a:spLocks noChangeArrowheads="1"/>
          </p:cNvSpPr>
          <p:nvPr/>
        </p:nvSpPr>
        <p:spPr bwMode="auto">
          <a:xfrm>
            <a:off x="2209800" y="3349625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13" name="Line 113"/>
          <p:cNvSpPr>
            <a:spLocks noChangeShapeType="1"/>
          </p:cNvSpPr>
          <p:nvPr/>
        </p:nvSpPr>
        <p:spPr bwMode="auto">
          <a:xfrm>
            <a:off x="2209800" y="3048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51314" name="Rectangle 114"/>
          <p:cNvSpPr>
            <a:spLocks noChangeArrowheads="1"/>
          </p:cNvSpPr>
          <p:nvPr/>
        </p:nvSpPr>
        <p:spPr bwMode="auto">
          <a:xfrm>
            <a:off x="2133600" y="4495800"/>
            <a:ext cx="838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15" name="Rectangle 115"/>
          <p:cNvSpPr>
            <a:spLocks noChangeArrowheads="1"/>
          </p:cNvSpPr>
          <p:nvPr/>
        </p:nvSpPr>
        <p:spPr bwMode="auto">
          <a:xfrm>
            <a:off x="2743200" y="4951413"/>
            <a:ext cx="2286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16" name="Rectangle 116"/>
          <p:cNvSpPr>
            <a:spLocks noChangeArrowheads="1"/>
          </p:cNvSpPr>
          <p:nvPr/>
        </p:nvSpPr>
        <p:spPr bwMode="auto">
          <a:xfrm>
            <a:off x="2133600" y="5408613"/>
            <a:ext cx="838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17" name="Rectangle 117"/>
          <p:cNvSpPr>
            <a:spLocks noChangeArrowheads="1"/>
          </p:cNvSpPr>
          <p:nvPr/>
        </p:nvSpPr>
        <p:spPr bwMode="auto">
          <a:xfrm>
            <a:off x="2971800" y="5561013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18" name="Rectangle 118"/>
          <p:cNvSpPr>
            <a:spLocks noChangeArrowheads="1"/>
          </p:cNvSpPr>
          <p:nvPr/>
        </p:nvSpPr>
        <p:spPr bwMode="auto">
          <a:xfrm>
            <a:off x="3124200" y="5713413"/>
            <a:ext cx="7620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19" name="Rectangle 119"/>
          <p:cNvSpPr>
            <a:spLocks noChangeArrowheads="1"/>
          </p:cNvSpPr>
          <p:nvPr/>
        </p:nvSpPr>
        <p:spPr bwMode="auto">
          <a:xfrm>
            <a:off x="3886200" y="5865813"/>
            <a:ext cx="3810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0" name="Text Box 120"/>
          <p:cNvSpPr txBox="1">
            <a:spLocks noChangeArrowheads="1"/>
          </p:cNvSpPr>
          <p:nvPr/>
        </p:nvSpPr>
        <p:spPr bwMode="auto">
          <a:xfrm>
            <a:off x="457200" y="3730625"/>
            <a:ext cx="620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/>
              <a:t>…etc…</a:t>
            </a:r>
          </a:p>
        </p:txBody>
      </p:sp>
      <p:sp>
        <p:nvSpPr>
          <p:cNvPr id="51321" name="Rectangle 121"/>
          <p:cNvSpPr>
            <a:spLocks noChangeArrowheads="1"/>
          </p:cNvSpPr>
          <p:nvPr/>
        </p:nvSpPr>
        <p:spPr bwMode="auto">
          <a:xfrm>
            <a:off x="2514600" y="3730625"/>
            <a:ext cx="838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2" name="Rectangle 122"/>
          <p:cNvSpPr>
            <a:spLocks noChangeArrowheads="1"/>
          </p:cNvSpPr>
          <p:nvPr/>
        </p:nvSpPr>
        <p:spPr bwMode="auto">
          <a:xfrm>
            <a:off x="3124200" y="3883025"/>
            <a:ext cx="7620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3" name="Rectangle 123"/>
          <p:cNvSpPr>
            <a:spLocks noChangeArrowheads="1"/>
          </p:cNvSpPr>
          <p:nvPr/>
        </p:nvSpPr>
        <p:spPr bwMode="auto">
          <a:xfrm>
            <a:off x="3886200" y="4035425"/>
            <a:ext cx="3810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4" name="Rectangle 124"/>
          <p:cNvSpPr>
            <a:spLocks noChangeArrowheads="1"/>
          </p:cNvSpPr>
          <p:nvPr/>
        </p:nvSpPr>
        <p:spPr bwMode="auto">
          <a:xfrm>
            <a:off x="4267200" y="4187825"/>
            <a:ext cx="2438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5" name="Line 125"/>
          <p:cNvSpPr>
            <a:spLocks noChangeShapeType="1"/>
          </p:cNvSpPr>
          <p:nvPr/>
        </p:nvSpPr>
        <p:spPr bwMode="auto">
          <a:xfrm>
            <a:off x="2971800" y="5103813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Common Schedule Problems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Problems with estimates or deadlines: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Customer or upper management set deadline without team consultation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Schedule is based on ‘best case’ estimates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Target date moved up without re-adjustment to scope, resources, or schedule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Problems with requirements: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Schedule omits necessary tasks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Project size is impossible within allotted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Project is larger than estimated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Effort is greater than estimated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Problems with schedule management: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Schedule was based on specific team members that will not be available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Schedule slips are ignored when schedule is re-evaluated (velocity)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Delays in tasks result in delays in dependent tasks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Unfamiliar territory causes unexpected delays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Problems with productivity: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Demotivated personnel (e.g. schedule pressure)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Weak personnel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Friction between team members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Work Breakdown Structure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Work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A WBS considers the work that needs to be performed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This includes development, but also user manuals, sales support, administration, deployment, media, etc.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Breakdown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Work is broken down (decomposed) into small pieces (activities)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Activities are eventually broken down into tasks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A task is something that takes less than a week to complete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Activities are normally assigned to individuals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Structure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Each unit of work is broken down into a number of components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The result is a hierarchical structure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The lowest layers are tasks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e.g. A function that generates a polynomial collision-handling hash function is completed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e.g. Send user manual prototype to printer for an estimate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The middle layers could be milestones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e.g. “Getting started” tutorial is completed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The highest layers are normally deliverables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e.g. Source code distribution, with configuration and makefiles, is completed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Terminology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Activity: </a:t>
            </a:r>
          </a:p>
          <a:p>
            <a:pPr lvl="1" eaLnBrk="1" hangingPunct="1"/>
            <a:r>
              <a:rPr lang="en-US" sz="2400" smtClean="0"/>
              <a:t>Some behaviour that needs to be done</a:t>
            </a:r>
          </a:p>
          <a:p>
            <a:pPr lvl="1" eaLnBrk="1" hangingPunct="1"/>
            <a:r>
              <a:rPr lang="en-US" sz="2400" smtClean="0"/>
              <a:t>Produces some outcome (e.g. a deliverable)</a:t>
            </a:r>
          </a:p>
          <a:p>
            <a:pPr lvl="1" eaLnBrk="1" hangingPunct="1"/>
            <a:r>
              <a:rPr lang="en-US" sz="2400" smtClean="0"/>
              <a:t>Is often decomposed into other activities or tasks</a:t>
            </a:r>
          </a:p>
          <a:p>
            <a:pPr eaLnBrk="1" hangingPunct="1"/>
            <a:r>
              <a:rPr lang="en-US" sz="2800" smtClean="0"/>
              <a:t>Task:</a:t>
            </a:r>
          </a:p>
          <a:p>
            <a:pPr lvl="1" eaLnBrk="1" hangingPunct="1"/>
            <a:r>
              <a:rPr lang="en-US" sz="2400" smtClean="0"/>
              <a:t>An activity that is not decomposed</a:t>
            </a:r>
          </a:p>
          <a:p>
            <a:pPr lvl="1" eaLnBrk="1" hangingPunct="1"/>
            <a:r>
              <a:rPr lang="en-US" sz="2400" smtClean="0"/>
              <a:t>Is at the lowest level of the WBS</a:t>
            </a:r>
          </a:p>
          <a:p>
            <a:pPr lvl="1" eaLnBrk="1" hangingPunct="1"/>
            <a:r>
              <a:rPr lang="en-US" sz="2400" smtClean="0"/>
              <a:t>Also called a </a:t>
            </a:r>
            <a:r>
              <a:rPr lang="en-US" sz="2400" i="1" smtClean="0"/>
              <a:t>work package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Advantages of a WBS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 WBS:</a:t>
            </a:r>
          </a:p>
          <a:p>
            <a:pPr lvl="1" eaLnBrk="1" hangingPunct="1"/>
            <a:r>
              <a:rPr lang="en-US" sz="2400" smtClean="0"/>
              <a:t>Gives you a somewhat complete list of tasks</a:t>
            </a:r>
          </a:p>
          <a:p>
            <a:pPr lvl="2" eaLnBrk="1" hangingPunct="1"/>
            <a:r>
              <a:rPr lang="en-US" sz="2000" smtClean="0"/>
              <a:t>Later, this can be a checklist to show how much is still to be done, and how much is done</a:t>
            </a:r>
          </a:p>
          <a:p>
            <a:pPr lvl="1" eaLnBrk="1" hangingPunct="1"/>
            <a:r>
              <a:rPr lang="en-US" sz="2400" smtClean="0"/>
              <a:t>Allows you to easily assign work to team members</a:t>
            </a:r>
          </a:p>
          <a:p>
            <a:pPr lvl="1" eaLnBrk="1" hangingPunct="1"/>
            <a:r>
              <a:rPr lang="en-US" sz="2400" smtClean="0"/>
              <a:t>Requires you to solidify things that are still vague, even after requirements analysis</a:t>
            </a:r>
          </a:p>
          <a:p>
            <a:pPr lvl="2" eaLnBrk="1" hangingPunct="1"/>
            <a:r>
              <a:rPr lang="en-US" sz="2000" smtClean="0"/>
              <a:t>Generating a WBS enables you to methodically decompose the work, exposing new risks and resource requirements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WBS Process Overview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 WBS process is basically as follows:</a:t>
            </a:r>
          </a:p>
          <a:p>
            <a:pPr lvl="1" eaLnBrk="1" hangingPunct="1"/>
            <a:r>
              <a:rPr lang="en-US" sz="2400" smtClean="0"/>
              <a:t>The WBS is normally created from the top down</a:t>
            </a:r>
          </a:p>
          <a:p>
            <a:pPr lvl="1" eaLnBrk="1" hangingPunct="1"/>
            <a:r>
              <a:rPr lang="en-US" sz="2400" smtClean="0"/>
              <a:t>The estimates are created at the bottom</a:t>
            </a:r>
          </a:p>
          <a:p>
            <a:pPr lvl="1" eaLnBrk="1" hangingPunct="1"/>
            <a:r>
              <a:rPr lang="en-US" sz="2400" smtClean="0"/>
              <a:t>The estimates are summed from the bottom up</a:t>
            </a:r>
          </a:p>
          <a:p>
            <a:pPr lvl="1" eaLnBrk="1" hangingPunct="1"/>
            <a:r>
              <a:rPr lang="en-US" sz="2400" smtClean="0"/>
              <a:t>The totals at the top are used as input for the 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Creating a WBS: Top-down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top-down approach: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Start with the project’s overall goal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Decompose the goal into deliverables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Decompose the deliverables into modules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   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When you are finished you have tasks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Tasks should be a few days work or less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It is a good idea to create the WBS as a group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This can prevent important activities from being missed, and can add a level of peer evaluation to the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is a WBS done?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Since WBS is iterative, it could go on forever</a:t>
            </a:r>
          </a:p>
          <a:p>
            <a:pPr eaLnBrk="1" hangingPunct="1"/>
            <a:r>
              <a:rPr lang="en-US" sz="2800" smtClean="0"/>
              <a:t>There are guidelines for what is enough:</a:t>
            </a:r>
          </a:p>
          <a:p>
            <a:pPr lvl="1" eaLnBrk="1" hangingPunct="1"/>
            <a:r>
              <a:rPr lang="en-US" sz="2400" smtClean="0"/>
              <a:t>Status/completion is measurable</a:t>
            </a:r>
          </a:p>
          <a:p>
            <a:pPr lvl="1" eaLnBrk="1" hangingPunct="1"/>
            <a:r>
              <a:rPr lang="en-US" sz="2400" smtClean="0"/>
              <a:t>The activity/task is bounded</a:t>
            </a:r>
          </a:p>
          <a:p>
            <a:pPr lvl="1" eaLnBrk="1" hangingPunct="1"/>
            <a:r>
              <a:rPr lang="en-US" sz="2400" smtClean="0"/>
              <a:t>The activity/task has a deliverable</a:t>
            </a:r>
          </a:p>
          <a:p>
            <a:pPr lvl="1" eaLnBrk="1" hangingPunct="1"/>
            <a:r>
              <a:rPr lang="en-US" sz="2400" smtClean="0"/>
              <a:t>Time and cost are easily estimated</a:t>
            </a:r>
          </a:p>
          <a:p>
            <a:pPr lvl="1" eaLnBrk="1" hangingPunct="1"/>
            <a:r>
              <a:rPr lang="en-US" sz="2400" smtClean="0"/>
              <a:t>Activity/task duration is within acceptable limits</a:t>
            </a:r>
          </a:p>
          <a:p>
            <a:pPr lvl="1" eaLnBrk="1" hangingPunct="1"/>
            <a:r>
              <a:rPr lang="en-US" sz="2400" smtClean="0"/>
              <a:t>Work assignments are independent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Status/Completion is Measurable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Project managers will ask team members about status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Status is generally how close they are to completion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Activities: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Status of an activity is the ratio of completed tasks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e.g. I’m finished 35 of 55 tasks, so I’m 64% done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Completion of an activity is when all of its tasks are complete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Tasks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Status of a task is generally small enough to estimate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e.g. I’ve written all the code for the class, and just need to test it, so I’m about 50% done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Completion of a task should take a few days or less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">
  <a:themeElements>
    <a:clrScheme name="Sample presentation slides 3">
      <a:dk1>
        <a:srgbClr val="808080"/>
      </a:dk1>
      <a:lt1>
        <a:srgbClr val="FFFFFF"/>
      </a:lt1>
      <a:dk2>
        <a:srgbClr val="FFFFFF"/>
      </a:dk2>
      <a:lt2>
        <a:srgbClr val="B2B2B2"/>
      </a:lt2>
      <a:accent1>
        <a:srgbClr val="058089"/>
      </a:accent1>
      <a:accent2>
        <a:srgbClr val="66BE0E"/>
      </a:accent2>
      <a:accent3>
        <a:srgbClr val="FFFFFF"/>
      </a:accent3>
      <a:accent4>
        <a:srgbClr val="6C6C6C"/>
      </a:accent4>
      <a:accent5>
        <a:srgbClr val="AAC0C4"/>
      </a:accent5>
      <a:accent6>
        <a:srgbClr val="5CAC0C"/>
      </a:accent6>
      <a:hlink>
        <a:srgbClr val="2CA9D0"/>
      </a:hlink>
      <a:folHlink>
        <a:srgbClr val="4841D9"/>
      </a:folHlink>
    </a:clrScheme>
    <a:fontScheme name="Sample presentation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1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BFA907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AD990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2">
        <a:dk1>
          <a:srgbClr val="4E40A4"/>
        </a:dk1>
        <a:lt1>
          <a:srgbClr val="FFFFFF"/>
        </a:lt1>
        <a:dk2>
          <a:srgbClr val="000000"/>
        </a:dk2>
        <a:lt2>
          <a:srgbClr val="CACACA"/>
        </a:lt2>
        <a:accent1>
          <a:srgbClr val="8B65E9"/>
        </a:accent1>
        <a:accent2>
          <a:srgbClr val="008080"/>
        </a:accent2>
        <a:accent3>
          <a:srgbClr val="FFFFFF"/>
        </a:accent3>
        <a:accent4>
          <a:srgbClr val="41358B"/>
        </a:accent4>
        <a:accent5>
          <a:srgbClr val="C4B8F2"/>
        </a:accent5>
        <a:accent6>
          <a:srgbClr val="007373"/>
        </a:accent6>
        <a:hlink>
          <a:srgbClr val="0066CC"/>
        </a:hlink>
        <a:folHlink>
          <a:srgbClr val="8AB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3">
        <a:dk1>
          <a:srgbClr val="808080"/>
        </a:dk1>
        <a:lt1>
          <a:srgbClr val="FFFFFF"/>
        </a:lt1>
        <a:dk2>
          <a:srgbClr val="FFFFFF"/>
        </a:dk2>
        <a:lt2>
          <a:srgbClr val="B2B2B2"/>
        </a:lt2>
        <a:accent1>
          <a:srgbClr val="058089"/>
        </a:accent1>
        <a:accent2>
          <a:srgbClr val="66BE0E"/>
        </a:accent2>
        <a:accent3>
          <a:srgbClr val="FFFFFF"/>
        </a:accent3>
        <a:accent4>
          <a:srgbClr val="6C6C6C"/>
        </a:accent4>
        <a:accent5>
          <a:srgbClr val="AAC0C4"/>
        </a:accent5>
        <a:accent6>
          <a:srgbClr val="5CAC0C"/>
        </a:accent6>
        <a:hlink>
          <a:srgbClr val="2CA9D0"/>
        </a:hlink>
        <a:folHlink>
          <a:srgbClr val="4841D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</Template>
  <TotalTime>2525</TotalTime>
  <Words>1989</Words>
  <Application>Microsoft Office PowerPoint</Application>
  <PresentationFormat>On-screen Show (4:3)</PresentationFormat>
  <Paragraphs>256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Sample presentation slides</vt:lpstr>
      <vt:lpstr>Image</vt:lpstr>
      <vt:lpstr>Work Breakdown Structures</vt:lpstr>
      <vt:lpstr>Agenda</vt:lpstr>
      <vt:lpstr>Work Breakdown Structure</vt:lpstr>
      <vt:lpstr>Terminology</vt:lpstr>
      <vt:lpstr>Advantages of a WBS</vt:lpstr>
      <vt:lpstr>WBS Process Overview</vt:lpstr>
      <vt:lpstr>Creating a WBS: Top-down</vt:lpstr>
      <vt:lpstr>When is a WBS done?</vt:lpstr>
      <vt:lpstr>Status/Completion is Measurable</vt:lpstr>
      <vt:lpstr>The Activity/Task is Bounded</vt:lpstr>
      <vt:lpstr>The Activity/Task Has a Deliverable</vt:lpstr>
      <vt:lpstr>Time &amp; Cost are Easily Estimated</vt:lpstr>
      <vt:lpstr>Activity/Task Duration is Within Acceptable Limits</vt:lpstr>
      <vt:lpstr>Work Assignments are Independent</vt:lpstr>
      <vt:lpstr>Common Sense with WBS</vt:lpstr>
      <vt:lpstr>Estimation</vt:lpstr>
      <vt:lpstr>Estimation Units</vt:lpstr>
      <vt:lpstr>What is a schedule?</vt:lpstr>
      <vt:lpstr>Network Diagram</vt:lpstr>
      <vt:lpstr>Schedules</vt:lpstr>
      <vt:lpstr>Gantt Charts</vt:lpstr>
      <vt:lpstr>Common Schedule Problems</vt:lpstr>
    </vt:vector>
  </TitlesOfParts>
  <Company>University of Windsor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arunita</dc:creator>
  <cp:lastModifiedBy>Peter</cp:lastModifiedBy>
  <cp:revision>79</cp:revision>
  <dcterms:created xsi:type="dcterms:W3CDTF">2007-07-28T01:20:33Z</dcterms:created>
  <dcterms:modified xsi:type="dcterms:W3CDTF">2014-10-26T00:15:59Z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TC011367971033</vt:lpwstr>
  </property>
</Properties>
</file>